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2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2019-03-11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2019-03-11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2019-03-11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2019-03-11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D17FA3B-C404-4317-B0BC-953931111309}" type="datetimeFigureOut">
              <a:rPr lang="pl-PL" smtClean="0"/>
              <a:t>2019-03-11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D17FA3B-C404-4317-B0BC-953931111309}" type="datetimeFigureOut">
              <a:rPr lang="pl-PL" smtClean="0"/>
              <a:t>2019-03-11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D17FA3B-C404-4317-B0BC-953931111309}" type="datetimeFigureOut">
              <a:rPr lang="pl-PL" smtClean="0"/>
              <a:t>2019-03-11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D17FA3B-C404-4317-B0BC-953931111309}" type="datetimeFigureOut">
              <a:rPr lang="pl-PL" smtClean="0"/>
              <a:t>2019-03-11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17FA3B-C404-4317-B0BC-953931111309}" type="datetimeFigureOut">
              <a:rPr lang="pl-PL" smtClean="0"/>
              <a:t>2019-03-11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2019-03-11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2019-03-11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7FA3B-C404-4317-B0BC-953931111309}" type="datetimeFigureOut">
              <a:rPr lang="pl-PL" smtClean="0"/>
              <a:t>2019-03-11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1897F-8F23-433E-A660-EFF8D3EDA506}"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5422" y="2924944"/>
            <a:ext cx="8229600" cy="710952"/>
          </a:xfrm>
        </p:spPr>
        <p:txBody>
          <a:bodyPr>
            <a:normAutofit fontScale="90000"/>
          </a:bodyPr>
          <a:lstStyle/>
          <a:p>
            <a:r>
              <a:rPr lang="pl-PL" dirty="0" smtClean="0"/>
              <a:t>Definicja</a:t>
            </a:r>
            <a:endParaRPr lang="pl-PL" dirty="0"/>
          </a:p>
        </p:txBody>
      </p:sp>
      <p:sp>
        <p:nvSpPr>
          <p:cNvPr id="3" name="Symbol zastępczy zawartości 2"/>
          <p:cNvSpPr>
            <a:spLocks noGrp="1"/>
          </p:cNvSpPr>
          <p:nvPr>
            <p:ph idx="1"/>
          </p:nvPr>
        </p:nvSpPr>
        <p:spPr>
          <a:xfrm>
            <a:off x="457200" y="3717032"/>
            <a:ext cx="8229600" cy="2409131"/>
          </a:xfrm>
        </p:spPr>
        <p:txBody>
          <a:bodyPr/>
          <a:lstStyle/>
          <a:p>
            <a:r>
              <a:rPr lang="pl-PL" dirty="0" smtClean="0"/>
              <a:t>Ciąża trwająca powyżej 42 tygodni.</a:t>
            </a:r>
          </a:p>
          <a:p>
            <a:r>
              <a:rPr lang="pl-PL" dirty="0" smtClean="0"/>
              <a:t>Dotyczy ok. 5,5% noworodków.</a:t>
            </a:r>
          </a:p>
          <a:p>
            <a:r>
              <a:rPr lang="pl-PL" dirty="0" smtClean="0"/>
              <a:t>Występowanie zależy od ilości kobiet będących pod ciągłą opieką ginekologiczną.</a:t>
            </a:r>
          </a:p>
          <a:p>
            <a:endParaRPr lang="pl-PL" dirty="0"/>
          </a:p>
        </p:txBody>
      </p:sp>
      <p:sp>
        <p:nvSpPr>
          <p:cNvPr id="4" name="Tytuł 1"/>
          <p:cNvSpPr txBox="1">
            <a:spLocks/>
          </p:cNvSpPr>
          <p:nvPr/>
        </p:nvSpPr>
        <p:spPr>
          <a:xfrm>
            <a:off x="654022" y="26064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b="1" dirty="0" smtClean="0"/>
              <a:t>Ciąża przenoszona</a:t>
            </a:r>
            <a:endParaRPr lang="pl-PL" b="1" dirty="0"/>
          </a:p>
        </p:txBody>
      </p:sp>
      <p:sp>
        <p:nvSpPr>
          <p:cNvPr id="5" name="Podtytuł 2"/>
          <p:cNvSpPr txBox="1">
            <a:spLocks/>
          </p:cNvSpPr>
          <p:nvPr/>
        </p:nvSpPr>
        <p:spPr>
          <a:xfrm>
            <a:off x="1547664" y="1556792"/>
            <a:ext cx="6400800" cy="622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l-PL" b="1" dirty="0" smtClean="0"/>
              <a:t>Dr n. med. Łukasz Karpiński</a:t>
            </a:r>
            <a:endParaRPr lang="pl-PL" b="1" dirty="0"/>
          </a:p>
        </p:txBody>
      </p:sp>
    </p:spTree>
    <p:extLst>
      <p:ext uri="{BB962C8B-B14F-4D97-AF65-F5344CB8AC3E}">
        <p14:creationId xmlns:p14="http://schemas.microsoft.com/office/powerpoint/2010/main" val="4123243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Patomechanizm</a:t>
            </a:r>
            <a:endParaRPr lang="pl-PL" dirty="0"/>
          </a:p>
        </p:txBody>
      </p:sp>
      <p:sp>
        <p:nvSpPr>
          <p:cNvPr id="3" name="Symbol zastępczy zawartości 2"/>
          <p:cNvSpPr>
            <a:spLocks noGrp="1"/>
          </p:cNvSpPr>
          <p:nvPr>
            <p:ph idx="1"/>
          </p:nvPr>
        </p:nvSpPr>
        <p:spPr/>
        <p:txBody>
          <a:bodyPr>
            <a:normAutofit fontScale="92500"/>
          </a:bodyPr>
          <a:lstStyle/>
          <a:p>
            <a:r>
              <a:rPr lang="pl-PL" dirty="0" smtClean="0"/>
              <a:t>Niedotlenienie powoduje niedobór energii i upośledzenie funkcji mitochondriów w komórce.</a:t>
            </a:r>
          </a:p>
          <a:p>
            <a:r>
              <a:rPr lang="pl-PL" dirty="0" smtClean="0"/>
              <a:t>Współwystępuje to z depolaryzacją błony komórkowej, obrzękiem mózgu, zwiększonym wyrzutem neurotransmiterów.</a:t>
            </a:r>
          </a:p>
          <a:p>
            <a:r>
              <a:rPr lang="pl-PL" dirty="0" smtClean="0"/>
              <a:t>Wzrost wychwytu wapnia prze komórki aktywuje wiele patologicznych mechanizmów, do których można zaliczyć nadmierną produkcję wolnych rodników tlenowych.</a:t>
            </a:r>
          </a:p>
        </p:txBody>
      </p:sp>
      <p:sp>
        <p:nvSpPr>
          <p:cNvPr id="4" name="Symbol zastępczy numeru slajdu 3"/>
          <p:cNvSpPr>
            <a:spLocks noGrp="1"/>
          </p:cNvSpPr>
          <p:nvPr>
            <p:ph type="sldNum" sz="quarter" idx="12"/>
          </p:nvPr>
        </p:nvSpPr>
        <p:spPr/>
        <p:txBody>
          <a:bodyPr/>
          <a:lstStyle/>
          <a:p>
            <a:fld id="{0931897F-8F23-433E-A660-EFF8D3EDA506}" type="slidenum">
              <a:rPr lang="pl-PL" smtClean="0"/>
              <a:t>10</a:t>
            </a:fld>
            <a:endParaRPr lang="pl-PL"/>
          </a:p>
        </p:txBody>
      </p:sp>
    </p:spTree>
    <p:extLst>
      <p:ext uri="{BB962C8B-B14F-4D97-AF65-F5344CB8AC3E}">
        <p14:creationId xmlns:p14="http://schemas.microsoft.com/office/powerpoint/2010/main" val="21268593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647" y="1772816"/>
            <a:ext cx="332898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ymbol zastępczy numeru slajdu 3"/>
          <p:cNvSpPr>
            <a:spLocks noGrp="1"/>
          </p:cNvSpPr>
          <p:nvPr>
            <p:ph type="sldNum" sz="quarter" idx="12"/>
          </p:nvPr>
        </p:nvSpPr>
        <p:spPr/>
        <p:txBody>
          <a:bodyPr/>
          <a:lstStyle/>
          <a:p>
            <a:fld id="{0931897F-8F23-433E-A660-EFF8D3EDA506}" type="slidenum">
              <a:rPr lang="pl-PL" smtClean="0"/>
              <a:t>100</a:t>
            </a:fld>
            <a:endParaRPr lang="pl-PL"/>
          </a:p>
        </p:txBody>
      </p:sp>
    </p:spTree>
    <p:extLst>
      <p:ext uri="{BB962C8B-B14F-4D97-AF65-F5344CB8AC3E}">
        <p14:creationId xmlns:p14="http://schemas.microsoft.com/office/powerpoint/2010/main" val="13222952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Hipotensja</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Diagnostyka hipotensji.</a:t>
            </a:r>
          </a:p>
          <a:p>
            <a:r>
              <a:rPr lang="pl-PL" dirty="0" smtClean="0"/>
              <a:t>Wartości ciśnienia.</a:t>
            </a:r>
          </a:p>
          <a:p>
            <a:r>
              <a:rPr lang="pl-PL" dirty="0" smtClean="0"/>
              <a:t>Ocena diurezy.</a:t>
            </a:r>
          </a:p>
          <a:p>
            <a:r>
              <a:rPr lang="pl-PL" dirty="0" smtClean="0"/>
              <a:t>Tachykardia.</a:t>
            </a:r>
          </a:p>
          <a:p>
            <a:r>
              <a:rPr lang="pl-PL" dirty="0" smtClean="0"/>
              <a:t>Kwasica mleczanowa.</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101</a:t>
            </a:fld>
            <a:endParaRPr lang="pl-PL"/>
          </a:p>
        </p:txBody>
      </p:sp>
    </p:spTree>
    <p:extLst>
      <p:ext uri="{BB962C8B-B14F-4D97-AF65-F5344CB8AC3E}">
        <p14:creationId xmlns:p14="http://schemas.microsoft.com/office/powerpoint/2010/main" val="420497787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lstStyle/>
          <a:p>
            <a:r>
              <a:rPr lang="pl-PL" dirty="0" smtClean="0"/>
              <a:t>Hipotensja</a:t>
            </a:r>
            <a:endParaRPr lang="pl-PL" dirty="0"/>
          </a:p>
        </p:txBody>
      </p:sp>
      <p:sp>
        <p:nvSpPr>
          <p:cNvPr id="3" name="Symbol zastępczy zawartości 2"/>
          <p:cNvSpPr>
            <a:spLocks noGrp="1"/>
          </p:cNvSpPr>
          <p:nvPr>
            <p:ph idx="1"/>
          </p:nvPr>
        </p:nvSpPr>
        <p:spPr>
          <a:xfrm>
            <a:off x="395536" y="1052737"/>
            <a:ext cx="8229600" cy="3096343"/>
          </a:xfrm>
        </p:spPr>
        <p:txBody>
          <a:bodyPr>
            <a:normAutofit fontScale="85000" lnSpcReduction="20000"/>
          </a:bodyPr>
          <a:lstStyle/>
          <a:p>
            <a:pPr marL="0" indent="0" algn="ctr">
              <a:buNone/>
            </a:pPr>
            <a:r>
              <a:rPr lang="pl-PL" dirty="0" smtClean="0"/>
              <a:t>Wstrząs</a:t>
            </a:r>
          </a:p>
          <a:p>
            <a:pPr marL="514350" indent="-514350">
              <a:lnSpc>
                <a:spcPct val="120000"/>
              </a:lnSpc>
              <a:spcBef>
                <a:spcPts val="0"/>
              </a:spcBef>
              <a:buFont typeface="+mj-lt"/>
              <a:buAutoNum type="arabicPeriod"/>
            </a:pPr>
            <a:r>
              <a:rPr lang="pl-PL" dirty="0" smtClean="0"/>
              <a:t>Zmniejszenie obciążenia wstępnego serca.</a:t>
            </a:r>
          </a:p>
          <a:p>
            <a:pPr>
              <a:lnSpc>
                <a:spcPct val="120000"/>
              </a:lnSpc>
              <a:spcBef>
                <a:spcPts val="0"/>
              </a:spcBef>
            </a:pPr>
            <a:r>
              <a:rPr lang="pl-PL" dirty="0" smtClean="0"/>
              <a:t>Krwawienie.</a:t>
            </a:r>
          </a:p>
          <a:p>
            <a:pPr>
              <a:lnSpc>
                <a:spcPct val="120000"/>
              </a:lnSpc>
              <a:spcBef>
                <a:spcPts val="0"/>
              </a:spcBef>
            </a:pPr>
            <a:r>
              <a:rPr lang="pl-PL" dirty="0" smtClean="0"/>
              <a:t>Nagła utrat osocza- posocznica.</a:t>
            </a:r>
          </a:p>
          <a:p>
            <a:pPr>
              <a:lnSpc>
                <a:spcPct val="120000"/>
              </a:lnSpc>
              <a:spcBef>
                <a:spcPts val="0"/>
              </a:spcBef>
            </a:pPr>
            <a:r>
              <a:rPr lang="pl-PL" dirty="0" smtClean="0"/>
              <a:t>Nagła utrata wody – biegunka, parowanie, </a:t>
            </a:r>
            <a:r>
              <a:rPr lang="pl-PL" dirty="0" err="1" smtClean="0"/>
              <a:t>diuretyki</a:t>
            </a:r>
            <a:r>
              <a:rPr lang="pl-PL" dirty="0" smtClean="0"/>
              <a:t>.</a:t>
            </a:r>
          </a:p>
          <a:p>
            <a:pPr>
              <a:lnSpc>
                <a:spcPct val="120000"/>
              </a:lnSpc>
              <a:spcBef>
                <a:spcPts val="0"/>
              </a:spcBef>
            </a:pPr>
            <a:r>
              <a:rPr lang="pl-PL" dirty="0" smtClean="0"/>
              <a:t>Utrudniony powrót żylny – odma, rozedma, wysoki PEEP.</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102</a:t>
            </a:fld>
            <a:endParaRPr lang="pl-PL"/>
          </a:p>
        </p:txBody>
      </p:sp>
      <p:sp>
        <p:nvSpPr>
          <p:cNvPr id="5" name="Symbol zastępczy zawartości 2"/>
          <p:cNvSpPr txBox="1">
            <a:spLocks/>
          </p:cNvSpPr>
          <p:nvPr/>
        </p:nvSpPr>
        <p:spPr>
          <a:xfrm>
            <a:off x="444082" y="4221088"/>
            <a:ext cx="8229600" cy="21168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nSpc>
                <a:spcPct val="110000"/>
              </a:lnSpc>
              <a:spcBef>
                <a:spcPts val="0"/>
              </a:spcBef>
              <a:buFont typeface="+mj-lt"/>
              <a:buAutoNum type="arabicPeriod" startAt="2"/>
            </a:pPr>
            <a:r>
              <a:rPr lang="pl-PL" sz="2900" dirty="0" smtClean="0"/>
              <a:t>Zmniejszenie obciążenia następczego.</a:t>
            </a:r>
          </a:p>
          <a:p>
            <a:pPr>
              <a:lnSpc>
                <a:spcPct val="110000"/>
              </a:lnSpc>
              <a:spcBef>
                <a:spcPts val="0"/>
              </a:spcBef>
            </a:pPr>
            <a:r>
              <a:rPr lang="pl-PL" sz="2900" dirty="0" smtClean="0"/>
              <a:t>Posocznica.</a:t>
            </a:r>
          </a:p>
          <a:p>
            <a:pPr>
              <a:lnSpc>
                <a:spcPct val="110000"/>
              </a:lnSpc>
              <a:spcBef>
                <a:spcPts val="0"/>
              </a:spcBef>
            </a:pPr>
            <a:r>
              <a:rPr lang="pl-PL" sz="2900" dirty="0" smtClean="0"/>
              <a:t>Leki.</a:t>
            </a:r>
          </a:p>
          <a:p>
            <a:pPr>
              <a:lnSpc>
                <a:spcPct val="110000"/>
              </a:lnSpc>
              <a:spcBef>
                <a:spcPts val="0"/>
              </a:spcBef>
            </a:pPr>
            <a:r>
              <a:rPr lang="pl-PL" sz="2900" dirty="0" smtClean="0"/>
              <a:t>Hipertermia.</a:t>
            </a:r>
          </a:p>
          <a:p>
            <a:pPr marL="0" indent="0">
              <a:buFont typeface="Arial" pitchFamily="34" charset="0"/>
              <a:buNone/>
            </a:pPr>
            <a:endParaRPr lang="pl-PL" dirty="0"/>
          </a:p>
        </p:txBody>
      </p:sp>
    </p:spTree>
    <p:extLst>
      <p:ext uri="{BB962C8B-B14F-4D97-AF65-F5344CB8AC3E}">
        <p14:creationId xmlns:p14="http://schemas.microsoft.com/office/powerpoint/2010/main" val="364848026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Hipotensja</a:t>
            </a:r>
            <a:endParaRPr lang="pl-PL" dirty="0"/>
          </a:p>
        </p:txBody>
      </p:sp>
      <p:sp>
        <p:nvSpPr>
          <p:cNvPr id="3" name="Symbol zastępczy zawartości 2"/>
          <p:cNvSpPr>
            <a:spLocks noGrp="1"/>
          </p:cNvSpPr>
          <p:nvPr>
            <p:ph idx="1"/>
          </p:nvPr>
        </p:nvSpPr>
        <p:spPr/>
        <p:txBody>
          <a:bodyPr>
            <a:normAutofit lnSpcReduction="10000"/>
          </a:bodyPr>
          <a:lstStyle/>
          <a:p>
            <a:pPr marL="0" indent="0" algn="ctr">
              <a:buNone/>
            </a:pPr>
            <a:r>
              <a:rPr lang="pl-PL" dirty="0" smtClean="0"/>
              <a:t>Wstrząs</a:t>
            </a:r>
          </a:p>
          <a:p>
            <a:pPr marL="514350" indent="-514350">
              <a:buFont typeface="+mj-lt"/>
              <a:buAutoNum type="arabicPeriod" startAt="3"/>
            </a:pPr>
            <a:r>
              <a:rPr lang="pl-PL" dirty="0" smtClean="0"/>
              <a:t>Upośledzenie funkcji </a:t>
            </a:r>
            <a:r>
              <a:rPr lang="pl-PL" smtClean="0"/>
              <a:t>mięśnia sercowego</a:t>
            </a:r>
            <a:endParaRPr lang="pl-PL" dirty="0" smtClean="0"/>
          </a:p>
          <a:p>
            <a:r>
              <a:rPr lang="pl-PL" dirty="0" smtClean="0"/>
              <a:t>Niedokrwienie serca.</a:t>
            </a:r>
          </a:p>
          <a:p>
            <a:r>
              <a:rPr lang="pl-PL" dirty="0" smtClean="0"/>
              <a:t>Zapalenie mięśnia sercowego.</a:t>
            </a:r>
          </a:p>
          <a:p>
            <a:r>
              <a:rPr lang="pl-PL" dirty="0" smtClean="0"/>
              <a:t>Zaburzenia rytmu serca.</a:t>
            </a:r>
          </a:p>
          <a:p>
            <a:r>
              <a:rPr lang="pl-PL" dirty="0" smtClean="0"/>
              <a:t>Tamponada serca.</a:t>
            </a:r>
          </a:p>
          <a:p>
            <a:r>
              <a:rPr lang="pl-PL" dirty="0" smtClean="0"/>
              <a:t>Wady serca.</a:t>
            </a:r>
          </a:p>
          <a:p>
            <a:r>
              <a:rPr lang="pl-PL" dirty="0" err="1" smtClean="0"/>
              <a:t>Kardiomiopatia</a:t>
            </a:r>
            <a:r>
              <a:rPr lang="pl-PL" dirty="0" smtClean="0"/>
              <a:t>.</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103</a:t>
            </a:fld>
            <a:endParaRPr lang="pl-PL"/>
          </a:p>
        </p:txBody>
      </p:sp>
    </p:spTree>
    <p:extLst>
      <p:ext uri="{BB962C8B-B14F-4D97-AF65-F5344CB8AC3E}">
        <p14:creationId xmlns:p14="http://schemas.microsoft.com/office/powerpoint/2010/main" val="386526111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Hipotensja</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Diagnostyka</a:t>
            </a:r>
          </a:p>
          <a:p>
            <a:r>
              <a:rPr lang="pl-PL" dirty="0" smtClean="0"/>
              <a:t>Gazometria.</a:t>
            </a:r>
          </a:p>
          <a:p>
            <a:r>
              <a:rPr lang="pl-PL" dirty="0" smtClean="0"/>
              <a:t>RTG klatki piersiowej.</a:t>
            </a:r>
          </a:p>
          <a:p>
            <a:r>
              <a:rPr lang="pl-PL" dirty="0" smtClean="0"/>
              <a:t>Echokardiografia.</a:t>
            </a:r>
          </a:p>
          <a:p>
            <a:r>
              <a:rPr lang="pl-PL" dirty="0" smtClean="0"/>
              <a:t>Ośrodkowe ciśnienie żylne.</a:t>
            </a:r>
          </a:p>
          <a:p>
            <a:pPr marL="0" indent="0">
              <a:buNone/>
            </a:pPr>
            <a:endParaRPr lang="pl-PL" dirty="0" smtClean="0"/>
          </a:p>
        </p:txBody>
      </p:sp>
      <p:sp>
        <p:nvSpPr>
          <p:cNvPr id="4" name="Symbol zastępczy numeru slajdu 3"/>
          <p:cNvSpPr>
            <a:spLocks noGrp="1"/>
          </p:cNvSpPr>
          <p:nvPr>
            <p:ph type="sldNum" sz="quarter" idx="12"/>
          </p:nvPr>
        </p:nvSpPr>
        <p:spPr/>
        <p:txBody>
          <a:bodyPr/>
          <a:lstStyle/>
          <a:p>
            <a:fld id="{0931897F-8F23-433E-A660-EFF8D3EDA506}" type="slidenum">
              <a:rPr lang="pl-PL" smtClean="0"/>
              <a:t>104</a:t>
            </a:fld>
            <a:endParaRPr lang="pl-PL"/>
          </a:p>
        </p:txBody>
      </p:sp>
    </p:spTree>
    <p:extLst>
      <p:ext uri="{BB962C8B-B14F-4D97-AF65-F5344CB8AC3E}">
        <p14:creationId xmlns:p14="http://schemas.microsoft.com/office/powerpoint/2010/main" val="27751340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lstStyle/>
          <a:p>
            <a:r>
              <a:rPr lang="pl-PL" dirty="0" smtClean="0"/>
              <a:t>Hipotensja</a:t>
            </a:r>
            <a:endParaRPr lang="pl-PL" dirty="0"/>
          </a:p>
        </p:txBody>
      </p:sp>
      <p:sp>
        <p:nvSpPr>
          <p:cNvPr id="3" name="Symbol zastępczy zawartości 2"/>
          <p:cNvSpPr>
            <a:spLocks noGrp="1"/>
          </p:cNvSpPr>
          <p:nvPr>
            <p:ph idx="1"/>
          </p:nvPr>
        </p:nvSpPr>
        <p:spPr>
          <a:xfrm>
            <a:off x="457200" y="1124744"/>
            <a:ext cx="8229600" cy="3240361"/>
          </a:xfrm>
        </p:spPr>
        <p:txBody>
          <a:bodyPr>
            <a:normAutofit fontScale="92500" lnSpcReduction="10000"/>
          </a:bodyPr>
          <a:lstStyle/>
          <a:p>
            <a:pPr marL="0" indent="0" algn="ctr">
              <a:buNone/>
            </a:pPr>
            <a:r>
              <a:rPr lang="pl-PL" dirty="0" smtClean="0"/>
              <a:t>Postępowanie.</a:t>
            </a:r>
          </a:p>
          <a:p>
            <a:pPr marL="0" indent="0">
              <a:buNone/>
            </a:pPr>
            <a:r>
              <a:rPr lang="pl-PL" dirty="0" smtClean="0"/>
              <a:t>Zależne od przyczyny.</a:t>
            </a:r>
          </a:p>
          <a:p>
            <a:r>
              <a:rPr lang="pl-PL" dirty="0" smtClean="0"/>
              <a:t>Wypełnienie łożyska naczyniowego:</a:t>
            </a:r>
          </a:p>
          <a:p>
            <a:pPr marL="0" indent="0">
              <a:buNone/>
            </a:pPr>
            <a:r>
              <a:rPr lang="pl-PL" dirty="0" smtClean="0"/>
              <a:t>Krystaloidy – 15-20ml/kg przez 15-30 minut.</a:t>
            </a:r>
          </a:p>
          <a:p>
            <a:pPr marL="0" indent="0">
              <a:buNone/>
            </a:pPr>
            <a:r>
              <a:rPr lang="pl-PL" dirty="0" smtClean="0"/>
              <a:t>Koloidy – osocze świeżo mrożone, 5% albuminy</a:t>
            </a:r>
          </a:p>
          <a:p>
            <a:pPr marL="0" indent="0">
              <a:buNone/>
            </a:pPr>
            <a:r>
              <a:rPr lang="pl-PL" dirty="0" smtClean="0"/>
              <a:t>Krew – 0 Rh (-) minus</a:t>
            </a:r>
          </a:p>
          <a:p>
            <a:pPr marL="0" indent="0">
              <a:buNone/>
            </a:pP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105</a:t>
            </a:fld>
            <a:endParaRPr lang="pl-PL"/>
          </a:p>
        </p:txBody>
      </p:sp>
      <p:sp>
        <p:nvSpPr>
          <p:cNvPr id="5" name="Symbol zastępczy zawartości 2"/>
          <p:cNvSpPr txBox="1">
            <a:spLocks/>
          </p:cNvSpPr>
          <p:nvPr/>
        </p:nvSpPr>
        <p:spPr>
          <a:xfrm>
            <a:off x="457200" y="4581128"/>
            <a:ext cx="8229600" cy="16127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pl-PL" dirty="0" smtClean="0"/>
              <a:t>Postępowanie.</a:t>
            </a:r>
          </a:p>
          <a:p>
            <a:r>
              <a:rPr lang="pl-PL" dirty="0" smtClean="0"/>
              <a:t>Leki zwężające naczynia i </a:t>
            </a:r>
            <a:r>
              <a:rPr lang="pl-PL" dirty="0" err="1" smtClean="0"/>
              <a:t>inotropowe</a:t>
            </a:r>
            <a:r>
              <a:rPr lang="pl-PL" dirty="0" smtClean="0"/>
              <a:t>.</a:t>
            </a:r>
          </a:p>
          <a:p>
            <a:r>
              <a:rPr lang="pl-PL" dirty="0" smtClean="0"/>
              <a:t>Kortykosteroidy.</a:t>
            </a:r>
            <a:endParaRPr lang="pl-PL" dirty="0"/>
          </a:p>
        </p:txBody>
      </p:sp>
    </p:spTree>
    <p:extLst>
      <p:ext uri="{BB962C8B-B14F-4D97-AF65-F5344CB8AC3E}">
        <p14:creationId xmlns:p14="http://schemas.microsoft.com/office/powerpoint/2010/main" val="38561228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Tachykardia nadkomorowa</a:t>
            </a:r>
            <a:endParaRPr lang="pl-PL" dirty="0"/>
          </a:p>
        </p:txBody>
      </p:sp>
      <p:sp>
        <p:nvSpPr>
          <p:cNvPr id="3" name="Symbol zastępczy zawartości 2"/>
          <p:cNvSpPr>
            <a:spLocks noGrp="1"/>
          </p:cNvSpPr>
          <p:nvPr>
            <p:ph idx="1"/>
          </p:nvPr>
        </p:nvSpPr>
        <p:spPr/>
        <p:txBody>
          <a:bodyPr/>
          <a:lstStyle/>
          <a:p>
            <a:pPr marL="0" indent="0">
              <a:buNone/>
            </a:pPr>
            <a:endParaRPr lang="pl-PL" dirty="0"/>
          </a:p>
          <a:p>
            <a:pPr marL="0" indent="0">
              <a:buNone/>
            </a:pPr>
            <a:endParaRPr lang="pl-PL" dirty="0" smtClean="0"/>
          </a:p>
          <a:p>
            <a:pPr marL="0" indent="0">
              <a:buNone/>
            </a:pPr>
            <a:r>
              <a:rPr lang="pl-PL" dirty="0" smtClean="0"/>
              <a:t>Początkowo przebiega bezobjawowo.</a:t>
            </a:r>
          </a:p>
          <a:p>
            <a:pPr marL="0" indent="0">
              <a:buNone/>
            </a:pPr>
            <a:endParaRPr lang="pl-PL" dirty="0" smtClean="0"/>
          </a:p>
          <a:p>
            <a:pPr marL="0" indent="0">
              <a:buNone/>
            </a:pPr>
            <a:r>
              <a:rPr lang="pl-PL" dirty="0" smtClean="0"/>
              <a:t>Po około 24 godzinach doprowadza do zastoinowej niewydolności krążenia oraz wstrząsu. </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106</a:t>
            </a:fld>
            <a:endParaRPr lang="pl-PL"/>
          </a:p>
        </p:txBody>
      </p:sp>
    </p:spTree>
    <p:extLst>
      <p:ext uri="{BB962C8B-B14F-4D97-AF65-F5344CB8AC3E}">
        <p14:creationId xmlns:p14="http://schemas.microsoft.com/office/powerpoint/2010/main" val="23026664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Tachykardia nadkomorowa.</a:t>
            </a:r>
            <a:endParaRPr lang="pl-PL" dirty="0"/>
          </a:p>
        </p:txBody>
      </p:sp>
      <p:sp>
        <p:nvSpPr>
          <p:cNvPr id="3" name="Symbol zastępczy zawartości 2"/>
          <p:cNvSpPr>
            <a:spLocks noGrp="1"/>
          </p:cNvSpPr>
          <p:nvPr>
            <p:ph idx="1"/>
          </p:nvPr>
        </p:nvSpPr>
        <p:spPr/>
        <p:txBody>
          <a:bodyPr/>
          <a:lstStyle/>
          <a:p>
            <a:r>
              <a:rPr lang="pl-PL" dirty="0" smtClean="0"/>
              <a:t>Stymulacja nerwu błędnego poprzez przyłożenie lodu do twarzy lub masaż zatok szyjnych lub ucisk gałek ocznych.</a:t>
            </a:r>
          </a:p>
          <a:p>
            <a:r>
              <a:rPr lang="pl-PL" dirty="0" smtClean="0"/>
              <a:t>Adenozyna – początkowo 150ug/kg , dawki zwiększać stopniowo do 400ug/kg.</a:t>
            </a:r>
          </a:p>
          <a:p>
            <a:r>
              <a:rPr lang="pl-PL" dirty="0" err="1" smtClean="0"/>
              <a:t>Propranolol</a:t>
            </a:r>
            <a:r>
              <a:rPr lang="pl-PL" dirty="0" smtClean="0"/>
              <a:t> – 20-100ug/kg co 8 godzin. </a:t>
            </a:r>
          </a:p>
          <a:p>
            <a:r>
              <a:rPr lang="pl-PL" dirty="0" err="1" smtClean="0"/>
              <a:t>Amiodaron</a:t>
            </a:r>
            <a:r>
              <a:rPr lang="pl-PL" dirty="0" smtClean="0"/>
              <a:t> – </a:t>
            </a:r>
          </a:p>
          <a:p>
            <a:r>
              <a:rPr lang="pl-PL" smtClean="0"/>
              <a:t>Kardiowersja (0,5-2J/kg)</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107</a:t>
            </a:fld>
            <a:endParaRPr lang="pl-PL"/>
          </a:p>
        </p:txBody>
      </p:sp>
    </p:spTree>
    <p:extLst>
      <p:ext uri="{BB962C8B-B14F-4D97-AF65-F5344CB8AC3E}">
        <p14:creationId xmlns:p14="http://schemas.microsoft.com/office/powerpoint/2010/main" val="35971914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404664"/>
            <a:ext cx="7772400" cy="1470025"/>
          </a:xfrm>
        </p:spPr>
        <p:txBody>
          <a:bodyPr/>
          <a:lstStyle/>
          <a:p>
            <a:r>
              <a:rPr lang="pl-PL" dirty="0" smtClean="0"/>
              <a:t>Zaburzenia układu pokarmowego</a:t>
            </a:r>
            <a:endParaRPr lang="pl-PL" dirty="0"/>
          </a:p>
        </p:txBody>
      </p:sp>
      <p:sp>
        <p:nvSpPr>
          <p:cNvPr id="3" name="Podtytuł 2"/>
          <p:cNvSpPr>
            <a:spLocks noGrp="1"/>
          </p:cNvSpPr>
          <p:nvPr>
            <p:ph type="subTitle" idx="1"/>
          </p:nvPr>
        </p:nvSpPr>
        <p:spPr>
          <a:xfrm>
            <a:off x="1331640" y="1556792"/>
            <a:ext cx="6400800" cy="550912"/>
          </a:xfrm>
        </p:spPr>
        <p:txBody>
          <a:bodyPr>
            <a:normAutofit lnSpcReduction="10000"/>
          </a:bodyPr>
          <a:lstStyle/>
          <a:p>
            <a:r>
              <a:rPr lang="pl-PL" dirty="0" smtClean="0"/>
              <a:t>Dr n. med. Łukasz Karpiński</a:t>
            </a:r>
            <a:endParaRPr lang="pl-PL" dirty="0"/>
          </a:p>
        </p:txBody>
      </p:sp>
      <p:sp>
        <p:nvSpPr>
          <p:cNvPr id="4" name="Symbol zastępczy zawartości 2"/>
          <p:cNvSpPr txBox="1">
            <a:spLocks/>
          </p:cNvSpPr>
          <p:nvPr/>
        </p:nvSpPr>
        <p:spPr>
          <a:xfrm>
            <a:off x="443880" y="3645024"/>
            <a:ext cx="8229600" cy="16127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pl-PL" sz="3600" dirty="0" smtClean="0">
                <a:solidFill>
                  <a:schemeClr val="tx1"/>
                </a:solidFill>
              </a:rPr>
              <a:t>Martwicze zapalenie jelit.</a:t>
            </a:r>
          </a:p>
          <a:p>
            <a:pPr algn="l"/>
            <a:r>
              <a:rPr lang="pl-PL" sz="3600" dirty="0" smtClean="0">
                <a:solidFill>
                  <a:schemeClr val="tx1"/>
                </a:solidFill>
              </a:rPr>
              <a:t>Refluks</a:t>
            </a:r>
            <a:endParaRPr lang="pl-PL" sz="3600" dirty="0">
              <a:solidFill>
                <a:schemeClr val="tx1"/>
              </a:solidFill>
            </a:endParaRPr>
          </a:p>
        </p:txBody>
      </p:sp>
      <p:sp>
        <p:nvSpPr>
          <p:cNvPr id="5" name="Symbol zastępczy numeru slajdu 4"/>
          <p:cNvSpPr>
            <a:spLocks noGrp="1"/>
          </p:cNvSpPr>
          <p:nvPr>
            <p:ph type="sldNum" sz="quarter" idx="12"/>
          </p:nvPr>
        </p:nvSpPr>
        <p:spPr/>
        <p:txBody>
          <a:bodyPr/>
          <a:lstStyle/>
          <a:p>
            <a:fld id="{0931897F-8F23-433E-A660-EFF8D3EDA506}" type="slidenum">
              <a:rPr lang="pl-PL" smtClean="0"/>
              <a:t>108</a:t>
            </a:fld>
            <a:endParaRPr lang="pl-PL"/>
          </a:p>
        </p:txBody>
      </p:sp>
    </p:spTree>
    <p:extLst>
      <p:ext uri="{BB962C8B-B14F-4D97-AF65-F5344CB8AC3E}">
        <p14:creationId xmlns:p14="http://schemas.microsoft.com/office/powerpoint/2010/main" val="99403513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Martwicze zapalenie jelit</a:t>
            </a:r>
            <a:endParaRPr lang="pl-PL" dirty="0"/>
          </a:p>
        </p:txBody>
      </p:sp>
      <p:sp>
        <p:nvSpPr>
          <p:cNvPr id="3" name="Symbol zastępczy zawartości 2"/>
          <p:cNvSpPr>
            <a:spLocks noGrp="1"/>
          </p:cNvSpPr>
          <p:nvPr>
            <p:ph idx="1"/>
          </p:nvPr>
        </p:nvSpPr>
        <p:spPr/>
        <p:txBody>
          <a:bodyPr>
            <a:normAutofit fontScale="77500" lnSpcReduction="20000"/>
          </a:bodyPr>
          <a:lstStyle/>
          <a:p>
            <a:r>
              <a:rPr lang="pl-PL" dirty="0" smtClean="0"/>
              <a:t>Martwica niedokrwienna jelita z towarzyszącym procesem zapalnym.</a:t>
            </a:r>
          </a:p>
          <a:p>
            <a:r>
              <a:rPr lang="pl-PL" dirty="0" smtClean="0"/>
              <a:t>Etiologia pozostaje niewyjaśniona.</a:t>
            </a:r>
          </a:p>
          <a:p>
            <a:r>
              <a:rPr lang="pl-PL" dirty="0" smtClean="0"/>
              <a:t>Zajęte są głównie końcowe odcinki jelita cienkiego oraz okrężnica.</a:t>
            </a:r>
          </a:p>
          <a:p>
            <a:r>
              <a:rPr lang="pl-PL" dirty="0" smtClean="0"/>
              <a:t>Częstość – 1-3 na 1000 urodzeń.</a:t>
            </a:r>
          </a:p>
          <a:p>
            <a:pPr marL="514350" indent="-514350">
              <a:buFont typeface="+mj-lt"/>
              <a:buAutoNum type="arabicPeriod"/>
            </a:pPr>
            <a:r>
              <a:rPr lang="pl-PL" dirty="0" smtClean="0"/>
              <a:t>400-750g – 11,5%, 42% umiera</a:t>
            </a:r>
          </a:p>
          <a:p>
            <a:pPr marL="514350" indent="-514350">
              <a:buFont typeface="+mj-lt"/>
              <a:buAutoNum type="arabicPeriod"/>
            </a:pPr>
            <a:r>
              <a:rPr lang="pl-PL" dirty="0" smtClean="0"/>
              <a:t>751-1000 – 9%, 29% umiera</a:t>
            </a:r>
          </a:p>
          <a:p>
            <a:pPr marL="514350" indent="-514350">
              <a:buFont typeface="+mj-lt"/>
              <a:buAutoNum type="arabicPeriod"/>
            </a:pPr>
            <a:r>
              <a:rPr lang="pl-PL" dirty="0" smtClean="0"/>
              <a:t>1001-1250 – 6%, 21% umiera</a:t>
            </a:r>
          </a:p>
          <a:p>
            <a:pPr marL="514350" indent="-514350">
              <a:buFont typeface="+mj-lt"/>
              <a:buAutoNum type="arabicPeriod"/>
            </a:pPr>
            <a:r>
              <a:rPr lang="pl-PL" dirty="0" smtClean="0"/>
              <a:t>1251-1500 – 4%, 16% umiera</a:t>
            </a:r>
          </a:p>
          <a:p>
            <a:r>
              <a:rPr lang="pl-PL" dirty="0" smtClean="0"/>
              <a:t>Śmiertelność 15-30%</a:t>
            </a:r>
          </a:p>
          <a:p>
            <a:r>
              <a:rPr lang="pl-PL" dirty="0" smtClean="0"/>
              <a:t>13% przypadków NEC to noworodki donoszone.</a:t>
            </a:r>
          </a:p>
        </p:txBody>
      </p:sp>
      <p:sp>
        <p:nvSpPr>
          <p:cNvPr id="4" name="Symbol zastępczy numeru slajdu 3"/>
          <p:cNvSpPr>
            <a:spLocks noGrp="1"/>
          </p:cNvSpPr>
          <p:nvPr>
            <p:ph type="sldNum" sz="quarter" idx="12"/>
          </p:nvPr>
        </p:nvSpPr>
        <p:spPr/>
        <p:txBody>
          <a:bodyPr/>
          <a:lstStyle/>
          <a:p>
            <a:fld id="{0931897F-8F23-433E-A660-EFF8D3EDA506}" type="slidenum">
              <a:rPr lang="pl-PL" smtClean="0"/>
              <a:t>109</a:t>
            </a:fld>
            <a:endParaRPr lang="pl-PL"/>
          </a:p>
        </p:txBody>
      </p:sp>
    </p:spTree>
    <p:extLst>
      <p:ext uri="{BB962C8B-B14F-4D97-AF65-F5344CB8AC3E}">
        <p14:creationId xmlns:p14="http://schemas.microsoft.com/office/powerpoint/2010/main" val="3273180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Patomechanizm</a:t>
            </a:r>
            <a:endParaRPr lang="pl-PL" dirty="0"/>
          </a:p>
        </p:txBody>
      </p:sp>
      <p:sp>
        <p:nvSpPr>
          <p:cNvPr id="3" name="Symbol zastępczy zawartości 2"/>
          <p:cNvSpPr>
            <a:spLocks noGrp="1"/>
          </p:cNvSpPr>
          <p:nvPr>
            <p:ph idx="1"/>
          </p:nvPr>
        </p:nvSpPr>
        <p:spPr/>
        <p:txBody>
          <a:bodyPr>
            <a:normAutofit/>
          </a:bodyPr>
          <a:lstStyle/>
          <a:p>
            <a:r>
              <a:rPr lang="pl-PL" dirty="0" smtClean="0"/>
              <a:t>Do śmierci komórki dochodzi poprzez aktywację receptorów glutaminowych. </a:t>
            </a:r>
          </a:p>
          <a:p>
            <a:r>
              <a:rPr lang="pl-PL" dirty="0" smtClean="0"/>
              <a:t>Jednymi z bardziej znanych są receptory NMDA. Odpowiadają za depolaryzację komórki i za zwiększoną przepuszczalność dla jonów wapnia. Aktywuje to zaprogramowaną śmierć komórki (apoptozę).</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11</a:t>
            </a:fld>
            <a:endParaRPr lang="pl-PL"/>
          </a:p>
        </p:txBody>
      </p:sp>
    </p:spTree>
    <p:extLst>
      <p:ext uri="{BB962C8B-B14F-4D97-AF65-F5344CB8AC3E}">
        <p14:creationId xmlns:p14="http://schemas.microsoft.com/office/powerpoint/2010/main" val="8310230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Martwicze zapalenie jelit</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Patogeneza</a:t>
            </a:r>
          </a:p>
          <a:p>
            <a:r>
              <a:rPr lang="pl-PL" dirty="0" smtClean="0"/>
              <a:t>Wcześniactwo- 90% przypadków NEC dotyczy wcześniaków żywionych </a:t>
            </a:r>
            <a:r>
              <a:rPr lang="pl-PL" dirty="0" err="1" smtClean="0"/>
              <a:t>enteralnie</a:t>
            </a:r>
            <a:r>
              <a:rPr lang="pl-PL" dirty="0" smtClean="0"/>
              <a:t>. Wynika to z większej przepuszczalności śluzówki dla bakterii, niedojrzałego układu odpornościowego, niedoboru </a:t>
            </a:r>
            <a:r>
              <a:rPr lang="pl-PL" dirty="0" err="1" smtClean="0"/>
              <a:t>IgA</a:t>
            </a:r>
            <a:r>
              <a:rPr lang="pl-PL" dirty="0" smtClean="0"/>
              <a:t>, nieprawidłowa perystaltyka oraz funkcja.</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110</a:t>
            </a:fld>
            <a:endParaRPr lang="pl-PL"/>
          </a:p>
        </p:txBody>
      </p:sp>
    </p:spTree>
    <p:extLst>
      <p:ext uri="{BB962C8B-B14F-4D97-AF65-F5344CB8AC3E}">
        <p14:creationId xmlns:p14="http://schemas.microsoft.com/office/powerpoint/2010/main" val="308502722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Martwicze zapalenie jelit</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Karmienie </a:t>
            </a:r>
            <a:r>
              <a:rPr lang="pl-PL" dirty="0" err="1" smtClean="0"/>
              <a:t>enteralne</a:t>
            </a:r>
            <a:r>
              <a:rPr lang="pl-PL" dirty="0" smtClean="0"/>
              <a:t> – 90%  noworodków z NEC było karmione. Mleko stanowi substrat dla bakterii ulegających namnożeniu.</a:t>
            </a:r>
          </a:p>
          <a:p>
            <a:r>
              <a:rPr lang="pl-PL" dirty="0" smtClean="0"/>
              <a:t>Powolne wdrażanie karmienia nie chroni przed NEC.</a:t>
            </a:r>
          </a:p>
          <a:p>
            <a:r>
              <a:rPr lang="pl-PL" dirty="0" smtClean="0"/>
              <a:t>Opóźnienie rozpoczęcia karmienia również nie wpływa na częstość NEC.</a:t>
            </a:r>
          </a:p>
          <a:p>
            <a:r>
              <a:rPr lang="pl-PL" dirty="0" smtClean="0"/>
              <a:t>Żywienie troficzne nie zwiększa prawdopodobieństwa NEC.</a:t>
            </a:r>
          </a:p>
          <a:p>
            <a:r>
              <a:rPr lang="pl-PL" dirty="0" smtClean="0"/>
              <a:t>Pokarm kobiecy jest czynnikiem ochronnym. </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111</a:t>
            </a:fld>
            <a:endParaRPr lang="pl-PL"/>
          </a:p>
        </p:txBody>
      </p:sp>
    </p:spTree>
    <p:extLst>
      <p:ext uri="{BB962C8B-B14F-4D97-AF65-F5344CB8AC3E}">
        <p14:creationId xmlns:p14="http://schemas.microsoft.com/office/powerpoint/2010/main" val="14413317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Martwicze zapalenie jelit</a:t>
            </a:r>
            <a:endParaRPr lang="pl-PL" dirty="0"/>
          </a:p>
        </p:txBody>
      </p:sp>
      <p:sp>
        <p:nvSpPr>
          <p:cNvPr id="3" name="Symbol zastępczy zawartości 2"/>
          <p:cNvSpPr>
            <a:spLocks noGrp="1"/>
          </p:cNvSpPr>
          <p:nvPr>
            <p:ph idx="1"/>
          </p:nvPr>
        </p:nvSpPr>
        <p:spPr/>
        <p:txBody>
          <a:bodyPr/>
          <a:lstStyle/>
          <a:p>
            <a:r>
              <a:rPr lang="pl-PL" dirty="0" smtClean="0"/>
              <a:t>Kolonizacja bakteryjna- patologiczna flora aktywuje czynniki prozapalne. Większość wcześniaków poniżej 28tc. Kolonizowana jest przez bakterie z grupy </a:t>
            </a:r>
            <a:r>
              <a:rPr lang="pl-PL" dirty="0" err="1" smtClean="0"/>
              <a:t>Staphylococcus</a:t>
            </a:r>
            <a:r>
              <a:rPr lang="pl-PL" dirty="0" smtClean="0"/>
              <a:t>.</a:t>
            </a:r>
          </a:p>
          <a:p>
            <a:r>
              <a:rPr lang="pl-PL" dirty="0" smtClean="0"/>
              <a:t>Brak udowodnionej skuteczności </a:t>
            </a:r>
            <a:r>
              <a:rPr lang="pl-PL" dirty="0" err="1" smtClean="0"/>
              <a:t>probiotyków</a:t>
            </a:r>
            <a:r>
              <a:rPr lang="pl-PL" dirty="0" smtClean="0"/>
              <a:t>.</a:t>
            </a:r>
          </a:p>
          <a:p>
            <a:r>
              <a:rPr lang="pl-PL" dirty="0" smtClean="0"/>
              <a:t>Antybiotykoterapia powyżej 5 dni powoduje wzrost ryzyka NEC.</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112</a:t>
            </a:fld>
            <a:endParaRPr lang="pl-PL"/>
          </a:p>
        </p:txBody>
      </p:sp>
    </p:spTree>
    <p:extLst>
      <p:ext uri="{BB962C8B-B14F-4D97-AF65-F5344CB8AC3E}">
        <p14:creationId xmlns:p14="http://schemas.microsoft.com/office/powerpoint/2010/main" val="365888056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Martwicze zapalenie jelit</a:t>
            </a:r>
            <a:endParaRPr lang="pl-PL" dirty="0"/>
          </a:p>
        </p:txBody>
      </p:sp>
      <p:sp>
        <p:nvSpPr>
          <p:cNvPr id="3" name="Symbol zastępczy zawartości 2"/>
          <p:cNvSpPr>
            <a:spLocks noGrp="1"/>
          </p:cNvSpPr>
          <p:nvPr>
            <p:ph idx="1"/>
          </p:nvPr>
        </p:nvSpPr>
        <p:spPr/>
        <p:txBody>
          <a:bodyPr/>
          <a:lstStyle/>
          <a:p>
            <a:r>
              <a:rPr lang="pl-PL" dirty="0" smtClean="0"/>
              <a:t>Zakażenie – na szczególną uwagę zasługuje kolonizacja E. coli., </a:t>
            </a:r>
            <a:r>
              <a:rPr lang="pl-PL" dirty="0" err="1" smtClean="0"/>
              <a:t>Klebsiella</a:t>
            </a:r>
            <a:r>
              <a:rPr lang="pl-PL" dirty="0"/>
              <a:t> </a:t>
            </a:r>
            <a:r>
              <a:rPr lang="pl-PL" dirty="0" err="1" smtClean="0"/>
              <a:t>pneumoniae</a:t>
            </a:r>
            <a:r>
              <a:rPr lang="pl-PL" dirty="0" smtClean="0"/>
              <a:t>, </a:t>
            </a:r>
            <a:r>
              <a:rPr lang="pl-PL" dirty="0" err="1" smtClean="0"/>
              <a:t>Pseudomonas</a:t>
            </a:r>
            <a:r>
              <a:rPr lang="pl-PL" dirty="0" smtClean="0"/>
              <a:t>, Clostridium </a:t>
            </a:r>
            <a:r>
              <a:rPr lang="pl-PL" dirty="0" err="1" smtClean="0"/>
              <a:t>difficiele</a:t>
            </a:r>
            <a:r>
              <a:rPr lang="pl-PL" dirty="0" smtClean="0"/>
              <a:t>, grzyby oraz wirusy.</a:t>
            </a:r>
          </a:p>
          <a:p>
            <a:r>
              <a:rPr lang="pl-PL" dirty="0" err="1" smtClean="0"/>
              <a:t>Chorioamnionitis</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113</a:t>
            </a:fld>
            <a:endParaRPr lang="pl-PL"/>
          </a:p>
        </p:txBody>
      </p:sp>
    </p:spTree>
    <p:extLst>
      <p:ext uri="{BB962C8B-B14F-4D97-AF65-F5344CB8AC3E}">
        <p14:creationId xmlns:p14="http://schemas.microsoft.com/office/powerpoint/2010/main" val="366225723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Martwicze zapalenie jelit</a:t>
            </a:r>
            <a:endParaRPr lang="pl-PL" dirty="0"/>
          </a:p>
        </p:txBody>
      </p:sp>
      <p:sp>
        <p:nvSpPr>
          <p:cNvPr id="3" name="Symbol zastępczy zawartości 2"/>
          <p:cNvSpPr>
            <a:spLocks noGrp="1"/>
          </p:cNvSpPr>
          <p:nvPr>
            <p:ph idx="1"/>
          </p:nvPr>
        </p:nvSpPr>
        <p:spPr/>
        <p:txBody>
          <a:bodyPr/>
          <a:lstStyle/>
          <a:p>
            <a:r>
              <a:rPr lang="pl-PL" dirty="0" smtClean="0"/>
              <a:t>Upośledzona funkcja śluzówki przewodu pokarmowego – upośledzone wydzielanie śluzu, niedobór przeciwciał klasy </a:t>
            </a:r>
            <a:r>
              <a:rPr lang="pl-PL" dirty="0" err="1" smtClean="0"/>
              <a:t>IgA</a:t>
            </a:r>
            <a:r>
              <a:rPr lang="pl-PL" dirty="0" smtClean="0"/>
              <a:t>, upośledzona funkcja komórek </a:t>
            </a:r>
            <a:r>
              <a:rPr lang="pl-PL" dirty="0" err="1" smtClean="0"/>
              <a:t>Panetha</a:t>
            </a:r>
            <a:r>
              <a:rPr lang="pl-PL" dirty="0" smtClean="0"/>
              <a:t> (wydziałają lizozym, fosfolipazę A2, </a:t>
            </a:r>
            <a:r>
              <a:rPr lang="pl-PL" dirty="0" err="1" smtClean="0"/>
              <a:t>defenzyny</a:t>
            </a:r>
            <a:r>
              <a:rPr lang="pl-PL" dirty="0" smtClean="0"/>
              <a:t>), połączenia między komórkami nabłonka jelit są bardziej przepuszczalne, niedobór czynników wzrostu.</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114</a:t>
            </a:fld>
            <a:endParaRPr lang="pl-PL"/>
          </a:p>
        </p:txBody>
      </p:sp>
    </p:spTree>
    <p:extLst>
      <p:ext uri="{BB962C8B-B14F-4D97-AF65-F5344CB8AC3E}">
        <p14:creationId xmlns:p14="http://schemas.microsoft.com/office/powerpoint/2010/main" val="402184194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Martwicze zapalenie jelit</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Zaburzenia krążenia – czynnik ryzyka NEC stanowią niedotlenienie okołoporodowe, napady bezdechów, zespół zaburzeń oddychania (hipoksja), hipotensja, wrodzona wada serca, drożny przewód tętniczy, niewydolność krążenia, cewniki zakładane do naczyń pępowinowych, niedokrwistość, </a:t>
            </a:r>
            <a:r>
              <a:rPr lang="pl-PL" dirty="0" err="1" smtClean="0"/>
              <a:t>policytemia</a:t>
            </a:r>
            <a:r>
              <a:rPr lang="pl-PL" dirty="0" smtClean="0"/>
              <a:t>, transfuzje krwi.</a:t>
            </a:r>
          </a:p>
          <a:p>
            <a:endParaRPr lang="pl-PL" dirty="0" smtClean="0"/>
          </a:p>
          <a:p>
            <a:pPr marL="0" indent="0">
              <a:buNone/>
            </a:pPr>
            <a:r>
              <a:rPr lang="pl-PL" i="1" dirty="0" smtClean="0"/>
              <a:t>Nie ma wystarczających dowodów na skuteczność wstrzymywania karmienia w trakcie transfuzji krwi.</a:t>
            </a:r>
            <a:endParaRPr lang="pl-PL" i="1"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115</a:t>
            </a:fld>
            <a:endParaRPr lang="pl-PL"/>
          </a:p>
        </p:txBody>
      </p:sp>
    </p:spTree>
    <p:extLst>
      <p:ext uri="{BB962C8B-B14F-4D97-AF65-F5344CB8AC3E}">
        <p14:creationId xmlns:p14="http://schemas.microsoft.com/office/powerpoint/2010/main" val="356593551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Martwicze zapalenie jelit</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Leki</a:t>
            </a:r>
          </a:p>
          <a:p>
            <a:r>
              <a:rPr lang="pl-PL" dirty="0" smtClean="0"/>
              <a:t>doustne – teofilina ,witaminy, kontrast</a:t>
            </a:r>
          </a:p>
          <a:p>
            <a:r>
              <a:rPr lang="pl-PL" dirty="0" err="1" smtClean="0"/>
              <a:t>Blokery</a:t>
            </a:r>
            <a:r>
              <a:rPr lang="pl-PL" dirty="0" smtClean="0"/>
              <a:t> H2 – </a:t>
            </a:r>
            <a:r>
              <a:rPr lang="pl-PL" dirty="0" err="1" smtClean="0"/>
              <a:t>cymetydyna</a:t>
            </a:r>
            <a:r>
              <a:rPr lang="pl-PL" dirty="0" smtClean="0"/>
              <a:t>, </a:t>
            </a:r>
            <a:r>
              <a:rPr lang="pl-PL" dirty="0" err="1" smtClean="0"/>
              <a:t>ranitydyna</a:t>
            </a:r>
            <a:endParaRPr lang="pl-PL" dirty="0" smtClean="0"/>
          </a:p>
          <a:p>
            <a:pPr marL="0" indent="0">
              <a:buNone/>
            </a:pP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116</a:t>
            </a:fld>
            <a:endParaRPr lang="pl-PL"/>
          </a:p>
        </p:txBody>
      </p:sp>
    </p:spTree>
    <p:extLst>
      <p:ext uri="{BB962C8B-B14F-4D97-AF65-F5344CB8AC3E}">
        <p14:creationId xmlns:p14="http://schemas.microsoft.com/office/powerpoint/2010/main" val="259134757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Martwicze zapalenie jelit</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Objawy</a:t>
            </a:r>
          </a:p>
          <a:p>
            <a:r>
              <a:rPr lang="pl-PL" dirty="0" smtClean="0"/>
              <a:t>25% - objawy po 30 dniu życia</a:t>
            </a:r>
          </a:p>
          <a:p>
            <a:r>
              <a:rPr lang="pl-PL" dirty="0" smtClean="0"/>
              <a:t>Poniżej 26tc. – mediana 23 dni</a:t>
            </a:r>
          </a:p>
          <a:p>
            <a:r>
              <a:rPr lang="pl-PL" dirty="0" smtClean="0"/>
              <a:t>Powyżej 31tc.  - mediana 11 dni</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117</a:t>
            </a:fld>
            <a:endParaRPr lang="pl-PL"/>
          </a:p>
        </p:txBody>
      </p:sp>
    </p:spTree>
    <p:extLst>
      <p:ext uri="{BB962C8B-B14F-4D97-AF65-F5344CB8AC3E}">
        <p14:creationId xmlns:p14="http://schemas.microsoft.com/office/powerpoint/2010/main" val="112089755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Martwicze zapalenie jelit</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Objawy ogólne</a:t>
            </a:r>
          </a:p>
          <a:p>
            <a:r>
              <a:rPr lang="pl-PL" dirty="0" smtClean="0"/>
              <a:t>Bezdechy</a:t>
            </a:r>
          </a:p>
          <a:p>
            <a:r>
              <a:rPr lang="pl-PL" dirty="0" smtClean="0"/>
              <a:t>Pogorszenie wydolności oddechowej</a:t>
            </a:r>
          </a:p>
          <a:p>
            <a:r>
              <a:rPr lang="pl-PL" dirty="0" smtClean="0"/>
              <a:t>Zaburzenia świadomości</a:t>
            </a:r>
          </a:p>
          <a:p>
            <a:r>
              <a:rPr lang="pl-PL" dirty="0" smtClean="0"/>
              <a:t>Zaburzenia termoregulacji</a:t>
            </a:r>
          </a:p>
          <a:p>
            <a:r>
              <a:rPr lang="pl-PL" dirty="0" smtClean="0"/>
              <a:t>Posocznica</a:t>
            </a:r>
          </a:p>
          <a:p>
            <a:pPr marL="0" indent="0">
              <a:buNone/>
            </a:pP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118</a:t>
            </a:fld>
            <a:endParaRPr lang="pl-PL"/>
          </a:p>
        </p:txBody>
      </p:sp>
    </p:spTree>
    <p:extLst>
      <p:ext uri="{BB962C8B-B14F-4D97-AF65-F5344CB8AC3E}">
        <p14:creationId xmlns:p14="http://schemas.microsoft.com/office/powerpoint/2010/main" val="204030108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Martwicze zapalenie jelit</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Objawy brzuszne</a:t>
            </a:r>
          </a:p>
          <a:p>
            <a:r>
              <a:rPr lang="pl-PL" dirty="0" smtClean="0"/>
              <a:t>Wzdęcie jamy brzusznej</a:t>
            </a:r>
          </a:p>
          <a:p>
            <a:r>
              <a:rPr lang="pl-PL" dirty="0" smtClean="0"/>
              <a:t>Zalegania pokarmowe</a:t>
            </a:r>
          </a:p>
          <a:p>
            <a:r>
              <a:rPr lang="pl-PL" dirty="0" smtClean="0"/>
              <a:t>Wymioty</a:t>
            </a:r>
          </a:p>
          <a:p>
            <a:r>
              <a:rPr lang="pl-PL" dirty="0" smtClean="0"/>
              <a:t>Biegunka</a:t>
            </a:r>
          </a:p>
          <a:p>
            <a:r>
              <a:rPr lang="pl-PL" dirty="0" smtClean="0"/>
              <a:t>Krwawienie z przewodu pokarmowego</a:t>
            </a:r>
          </a:p>
          <a:p>
            <a:r>
              <a:rPr lang="pl-PL" dirty="0" smtClean="0"/>
              <a:t>Zalegania żółciowe</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119</a:t>
            </a:fld>
            <a:endParaRPr lang="pl-PL"/>
          </a:p>
        </p:txBody>
      </p:sp>
    </p:spTree>
    <p:extLst>
      <p:ext uri="{BB962C8B-B14F-4D97-AF65-F5344CB8AC3E}">
        <p14:creationId xmlns:p14="http://schemas.microsoft.com/office/powerpoint/2010/main" val="1210593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Patomechanizm</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a:t>Zaburzona równowaga między układami oksydacyjnymi i antyoksydacyjnymi</a:t>
            </a:r>
            <a:r>
              <a:rPr lang="pl-PL" dirty="0" smtClean="0"/>
              <a:t>.</a:t>
            </a:r>
          </a:p>
          <a:p>
            <a:r>
              <a:rPr lang="pl-PL" dirty="0" smtClean="0"/>
              <a:t>Nadmierna produkcja tlenku azotu, który w dużej ilości wykazuje bezpośrednie toksyczne działanie, nasilając produkcję aktywnych form tlenu.</a:t>
            </a:r>
          </a:p>
          <a:p>
            <a:r>
              <a:rPr lang="pl-PL" dirty="0" smtClean="0"/>
              <a:t>Istnieją trzy rodzaje syntetazy tlenku azotu (NOS) – neuronalna (</a:t>
            </a:r>
            <a:r>
              <a:rPr lang="pl-PL" dirty="0" err="1" smtClean="0"/>
              <a:t>nNOS</a:t>
            </a:r>
            <a:r>
              <a:rPr lang="pl-PL" dirty="0" smtClean="0"/>
              <a:t>), nabłonkowa (</a:t>
            </a:r>
            <a:r>
              <a:rPr lang="pl-PL" dirty="0" err="1" smtClean="0"/>
              <a:t>eNOS</a:t>
            </a:r>
            <a:r>
              <a:rPr lang="pl-PL" dirty="0" smtClean="0"/>
              <a:t>) oraz indukcyjna (</a:t>
            </a:r>
            <a:r>
              <a:rPr lang="pl-PL" dirty="0" err="1" smtClean="0"/>
              <a:t>iNOS</a:t>
            </a:r>
            <a:r>
              <a:rPr lang="pl-PL" dirty="0" smtClean="0"/>
              <a:t>). </a:t>
            </a:r>
            <a:r>
              <a:rPr lang="pl-PL" dirty="0" err="1" smtClean="0"/>
              <a:t>eNOS</a:t>
            </a:r>
            <a:r>
              <a:rPr lang="pl-PL" dirty="0" smtClean="0"/>
              <a:t> wykazuje działanie </a:t>
            </a:r>
            <a:r>
              <a:rPr lang="pl-PL" dirty="0" err="1" smtClean="0"/>
              <a:t>neuroprotekyjne</a:t>
            </a:r>
            <a:r>
              <a:rPr lang="pl-PL" dirty="0" smtClean="0"/>
              <a:t>, pozostałe dwie </a:t>
            </a:r>
            <a:r>
              <a:rPr lang="pl-PL" smtClean="0"/>
              <a:t>działają uszkadzająco. </a:t>
            </a:r>
            <a:endParaRPr lang="pl-PL" dirty="0"/>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12</a:t>
            </a:fld>
            <a:endParaRPr lang="pl-PL"/>
          </a:p>
        </p:txBody>
      </p:sp>
    </p:spTree>
    <p:extLst>
      <p:ext uri="{BB962C8B-B14F-4D97-AF65-F5344CB8AC3E}">
        <p14:creationId xmlns:p14="http://schemas.microsoft.com/office/powerpoint/2010/main" val="398637749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Martwicze zapalenie jelit</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Klasyfikacja </a:t>
            </a:r>
            <a:r>
              <a:rPr lang="pl-PL" dirty="0" err="1" smtClean="0"/>
              <a:t>Bell`a</a:t>
            </a:r>
            <a:endParaRPr lang="pl-PL" dirty="0" smtClean="0"/>
          </a:p>
          <a:p>
            <a:r>
              <a:rPr lang="pl-PL" dirty="0" smtClean="0"/>
              <a:t>Stopień I – podejrzenie NEC</a:t>
            </a:r>
          </a:p>
          <a:p>
            <a:pPr marL="0" indent="0">
              <a:buNone/>
            </a:pPr>
            <a:r>
              <a:rPr lang="pl-PL" dirty="0" smtClean="0"/>
              <a:t>Objawy nieswoiste: zaburzenia termoregulacji, bezdechy, dziecko apatyczne. Pojawiają się zalegania, wzdęty brzuch, wymioty</a:t>
            </a:r>
          </a:p>
          <a:p>
            <a:pPr marL="514350" indent="-514350">
              <a:buFont typeface="+mj-lt"/>
              <a:buAutoNum type="arabicPeriod"/>
            </a:pPr>
            <a:r>
              <a:rPr lang="pl-PL" dirty="0" smtClean="0"/>
              <a:t>Stopień IA- brak krwi w stolcu</a:t>
            </a:r>
          </a:p>
          <a:p>
            <a:pPr marL="514350" indent="-514350">
              <a:buFont typeface="+mj-lt"/>
              <a:buAutoNum type="arabicPeriod"/>
            </a:pPr>
            <a:r>
              <a:rPr lang="pl-PL" dirty="0" smtClean="0"/>
              <a:t>Stopień 1B – krew w stolcu</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120</a:t>
            </a:fld>
            <a:endParaRPr lang="pl-PL"/>
          </a:p>
        </p:txBody>
      </p:sp>
    </p:spTree>
    <p:extLst>
      <p:ext uri="{BB962C8B-B14F-4D97-AF65-F5344CB8AC3E}">
        <p14:creationId xmlns:p14="http://schemas.microsoft.com/office/powerpoint/2010/main" val="131339779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Martwicze zapalenie jelit</a:t>
            </a:r>
            <a:endParaRPr lang="pl-PL" dirty="0"/>
          </a:p>
        </p:txBody>
      </p:sp>
      <p:sp>
        <p:nvSpPr>
          <p:cNvPr id="3" name="Symbol zastępczy zawartości 2"/>
          <p:cNvSpPr>
            <a:spLocks noGrp="1"/>
          </p:cNvSpPr>
          <p:nvPr>
            <p:ph idx="1"/>
          </p:nvPr>
        </p:nvSpPr>
        <p:spPr/>
        <p:txBody>
          <a:bodyPr/>
          <a:lstStyle/>
          <a:p>
            <a:r>
              <a:rPr lang="pl-PL" dirty="0" smtClean="0"/>
              <a:t>Stopień II – potwierdzony NEC</a:t>
            </a:r>
          </a:p>
          <a:p>
            <a:pPr marL="0" indent="0">
              <a:buNone/>
            </a:pPr>
            <a:r>
              <a:rPr lang="pl-PL" dirty="0" smtClean="0"/>
              <a:t>Brak perystaltyki, twarde powłoki brzuszne, wyczuwalne masy kałowe w prawym dolnym kwadrancie. </a:t>
            </a:r>
          </a:p>
          <a:p>
            <a:pPr marL="514350" indent="-514350">
              <a:buFont typeface="+mj-lt"/>
              <a:buAutoNum type="arabicPeriod"/>
            </a:pPr>
            <a:r>
              <a:rPr lang="pl-PL" dirty="0" smtClean="0"/>
              <a:t>Stopień IIA- niewielkie nasilenie objawów ogólnych</a:t>
            </a:r>
          </a:p>
          <a:p>
            <a:pPr marL="514350" indent="-514350">
              <a:buFont typeface="+mj-lt"/>
              <a:buAutoNum type="arabicPeriod"/>
            </a:pPr>
            <a:r>
              <a:rPr lang="pl-PL" dirty="0" smtClean="0"/>
              <a:t>Stopień IIB- trombocytopenia, kwasica metaboliczna</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121</a:t>
            </a:fld>
            <a:endParaRPr lang="pl-PL"/>
          </a:p>
        </p:txBody>
      </p:sp>
    </p:spTree>
    <p:extLst>
      <p:ext uri="{BB962C8B-B14F-4D97-AF65-F5344CB8AC3E}">
        <p14:creationId xmlns:p14="http://schemas.microsoft.com/office/powerpoint/2010/main" val="404602169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smtClean="0"/>
              <a:t>Stopień III – ciężki NEC</a:t>
            </a:r>
          </a:p>
          <a:p>
            <a:pPr marL="0" indent="0">
              <a:buNone/>
            </a:pPr>
            <a:r>
              <a:rPr lang="pl-PL" dirty="0" smtClean="0"/>
              <a:t>Stan ogólny ciężki, zapalenie otrzewnej, bradykardia, hipotensja, </a:t>
            </a:r>
            <a:r>
              <a:rPr lang="pl-PL" dirty="0" err="1" smtClean="0"/>
              <a:t>neutropenia</a:t>
            </a:r>
            <a:r>
              <a:rPr lang="pl-PL" dirty="0" smtClean="0"/>
              <a:t>, zaburzenia krzepnięcia.</a:t>
            </a:r>
          </a:p>
          <a:p>
            <a:pPr marL="514350" indent="-514350">
              <a:buFont typeface="+mj-lt"/>
              <a:buAutoNum type="arabicPeriod"/>
            </a:pPr>
            <a:r>
              <a:rPr lang="pl-PL" dirty="0" smtClean="0"/>
              <a:t>Stopień IIIA- brak perforacji</a:t>
            </a:r>
          </a:p>
          <a:p>
            <a:pPr marL="514350" indent="-514350">
              <a:buFont typeface="+mj-lt"/>
              <a:buAutoNum type="arabicPeriod"/>
            </a:pPr>
            <a:r>
              <a:rPr lang="pl-PL" dirty="0" smtClean="0"/>
              <a:t>Stopień IIIB - perforacja</a:t>
            </a:r>
          </a:p>
          <a:p>
            <a:pPr marL="0" indent="0">
              <a:buNone/>
            </a:pP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122</a:t>
            </a:fld>
            <a:endParaRPr lang="pl-PL"/>
          </a:p>
        </p:txBody>
      </p:sp>
    </p:spTree>
    <p:extLst>
      <p:ext uri="{BB962C8B-B14F-4D97-AF65-F5344CB8AC3E}">
        <p14:creationId xmlns:p14="http://schemas.microsoft.com/office/powerpoint/2010/main" val="309698297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Martwicze zapalenie jelit</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Rozpoznanie</a:t>
            </a:r>
          </a:p>
          <a:p>
            <a:r>
              <a:rPr lang="pl-PL" dirty="0" smtClean="0"/>
              <a:t>Objawy</a:t>
            </a:r>
          </a:p>
          <a:p>
            <a:r>
              <a:rPr lang="pl-PL" dirty="0" smtClean="0"/>
              <a:t>RTG</a:t>
            </a:r>
          </a:p>
          <a:p>
            <a:r>
              <a:rPr lang="pl-PL" dirty="0" smtClean="0"/>
              <a:t>USG</a:t>
            </a:r>
          </a:p>
          <a:p>
            <a:r>
              <a:rPr lang="pl-PL" dirty="0" smtClean="0"/>
              <a:t>Badania laboratoryjne</a:t>
            </a:r>
          </a:p>
          <a:p>
            <a:r>
              <a:rPr lang="pl-PL" dirty="0" smtClean="0"/>
              <a:t>Diagnostyka sepsy</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123</a:t>
            </a:fld>
            <a:endParaRPr lang="pl-PL"/>
          </a:p>
        </p:txBody>
      </p:sp>
    </p:spTree>
    <p:extLst>
      <p:ext uri="{BB962C8B-B14F-4D97-AF65-F5344CB8AC3E}">
        <p14:creationId xmlns:p14="http://schemas.microsoft.com/office/powerpoint/2010/main" val="69905945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Martwicze zapalenie jelit</a:t>
            </a:r>
            <a:endParaRPr lang="pl-PL" dirty="0"/>
          </a:p>
        </p:txBody>
      </p:sp>
      <p:sp>
        <p:nvSpPr>
          <p:cNvPr id="3" name="Symbol zastępczy zawartości 2"/>
          <p:cNvSpPr>
            <a:spLocks noGrp="1"/>
          </p:cNvSpPr>
          <p:nvPr>
            <p:ph idx="1"/>
          </p:nvPr>
        </p:nvSpPr>
        <p:spPr/>
        <p:txBody>
          <a:bodyPr>
            <a:normAutofit fontScale="92500" lnSpcReduction="20000"/>
          </a:bodyPr>
          <a:lstStyle/>
          <a:p>
            <a:pPr marL="0" indent="0" algn="ctr">
              <a:buNone/>
            </a:pPr>
            <a:r>
              <a:rPr lang="pl-PL" dirty="0" smtClean="0"/>
              <a:t>Postępowanie</a:t>
            </a:r>
          </a:p>
          <a:p>
            <a:r>
              <a:rPr lang="pl-PL" dirty="0" smtClean="0"/>
              <a:t>Wstrzymanie karmienia </a:t>
            </a:r>
            <a:r>
              <a:rPr lang="pl-PL" dirty="0" err="1" smtClean="0"/>
              <a:t>enteralnego</a:t>
            </a:r>
            <a:endParaRPr lang="pl-PL" dirty="0" smtClean="0"/>
          </a:p>
          <a:p>
            <a:r>
              <a:rPr lang="pl-PL" dirty="0" smtClean="0"/>
              <a:t>Odciąganie treści żołądkowej</a:t>
            </a:r>
          </a:p>
          <a:p>
            <a:r>
              <a:rPr lang="pl-PL" dirty="0" smtClean="0"/>
              <a:t>Uzupełnienie płynów</a:t>
            </a:r>
          </a:p>
          <a:p>
            <a:r>
              <a:rPr lang="pl-PL" dirty="0" smtClean="0"/>
              <a:t>Leczenie niewydolności krążenia (hipotensja) oraz niewydolności oddechowej.</a:t>
            </a:r>
          </a:p>
          <a:p>
            <a:r>
              <a:rPr lang="pl-PL" dirty="0" smtClean="0"/>
              <a:t>Korekcja zaburzeń krzepnięcia oraz niedokrwistości.</a:t>
            </a:r>
          </a:p>
          <a:p>
            <a:r>
              <a:rPr lang="pl-PL" dirty="0" smtClean="0"/>
              <a:t>Antybiotykoterapia – bakteriemia występuje u 20-30% pacjentów.</a:t>
            </a:r>
          </a:p>
        </p:txBody>
      </p:sp>
      <p:sp>
        <p:nvSpPr>
          <p:cNvPr id="4" name="Symbol zastępczy numeru slajdu 3"/>
          <p:cNvSpPr>
            <a:spLocks noGrp="1"/>
          </p:cNvSpPr>
          <p:nvPr>
            <p:ph type="sldNum" sz="quarter" idx="12"/>
          </p:nvPr>
        </p:nvSpPr>
        <p:spPr/>
        <p:txBody>
          <a:bodyPr/>
          <a:lstStyle/>
          <a:p>
            <a:fld id="{0931897F-8F23-433E-A660-EFF8D3EDA506}" type="slidenum">
              <a:rPr lang="pl-PL" smtClean="0"/>
              <a:t>124</a:t>
            </a:fld>
            <a:endParaRPr lang="pl-PL"/>
          </a:p>
        </p:txBody>
      </p:sp>
    </p:spTree>
    <p:extLst>
      <p:ext uri="{BB962C8B-B14F-4D97-AF65-F5344CB8AC3E}">
        <p14:creationId xmlns:p14="http://schemas.microsoft.com/office/powerpoint/2010/main" val="253734593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Martwicze zapalenie jelit</a:t>
            </a:r>
            <a:endParaRPr lang="pl-PL" dirty="0"/>
          </a:p>
        </p:txBody>
      </p:sp>
      <p:sp>
        <p:nvSpPr>
          <p:cNvPr id="3" name="Symbol zastępczy zawartości 2"/>
          <p:cNvSpPr>
            <a:spLocks noGrp="1"/>
          </p:cNvSpPr>
          <p:nvPr>
            <p:ph idx="1"/>
          </p:nvPr>
        </p:nvSpPr>
        <p:spPr/>
        <p:txBody>
          <a:bodyPr>
            <a:normAutofit fontScale="92500" lnSpcReduction="20000"/>
          </a:bodyPr>
          <a:lstStyle/>
          <a:p>
            <a:pPr marL="0" indent="0" algn="ctr">
              <a:buNone/>
            </a:pPr>
            <a:r>
              <a:rPr lang="pl-PL" dirty="0" smtClean="0"/>
              <a:t>Postępowanie chirurgiczne</a:t>
            </a:r>
          </a:p>
          <a:p>
            <a:r>
              <a:rPr lang="pl-PL" dirty="0" smtClean="0"/>
              <a:t>Drenaż jamy otrzewnej</a:t>
            </a:r>
          </a:p>
          <a:p>
            <a:r>
              <a:rPr lang="pl-PL" dirty="0" smtClean="0"/>
              <a:t>Laparotomia – resekcja zajętej części jelita</a:t>
            </a:r>
          </a:p>
          <a:p>
            <a:endParaRPr lang="pl-PL" dirty="0"/>
          </a:p>
          <a:p>
            <a:pPr marL="0" indent="0">
              <a:buNone/>
            </a:pPr>
            <a:r>
              <a:rPr lang="pl-PL" i="1" dirty="0" smtClean="0"/>
              <a:t>Brak dowodów na wyższość jednej metody nad drugą, jednak są tendencje, aby uznać wyższość laparotomii.</a:t>
            </a:r>
          </a:p>
          <a:p>
            <a:pPr marL="0" indent="0">
              <a:buNone/>
            </a:pPr>
            <a:r>
              <a:rPr lang="pl-PL" i="1" dirty="0" smtClean="0"/>
              <a:t>W badaniu przeprowadzonym na 69 noworodkach 74% pacjentów po drenażu i tak wymagało laparotomii. </a:t>
            </a:r>
            <a:endParaRPr lang="pl-PL" i="1"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125</a:t>
            </a:fld>
            <a:endParaRPr lang="pl-PL"/>
          </a:p>
        </p:txBody>
      </p:sp>
    </p:spTree>
    <p:extLst>
      <p:ext uri="{BB962C8B-B14F-4D97-AF65-F5344CB8AC3E}">
        <p14:creationId xmlns:p14="http://schemas.microsoft.com/office/powerpoint/2010/main" val="225619730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Martwicze zapalenie jelit</a:t>
            </a:r>
            <a:endParaRPr lang="pl-PL" dirty="0"/>
          </a:p>
        </p:txBody>
      </p:sp>
      <p:sp>
        <p:nvSpPr>
          <p:cNvPr id="3" name="Symbol zastępczy zawartości 2"/>
          <p:cNvSpPr>
            <a:spLocks noGrp="1"/>
          </p:cNvSpPr>
          <p:nvPr>
            <p:ph idx="1"/>
          </p:nvPr>
        </p:nvSpPr>
        <p:spPr/>
        <p:txBody>
          <a:bodyPr>
            <a:normAutofit fontScale="85000" lnSpcReduction="20000"/>
          </a:bodyPr>
          <a:lstStyle/>
          <a:p>
            <a:pPr marL="0" indent="0" algn="ctr">
              <a:buNone/>
            </a:pPr>
            <a:r>
              <a:rPr lang="pl-PL" dirty="0" smtClean="0"/>
              <a:t>Powikłania</a:t>
            </a:r>
          </a:p>
          <a:p>
            <a:r>
              <a:rPr lang="pl-PL" dirty="0" smtClean="0"/>
              <a:t>Posocznica, zapalenie opon mózgowo-rdzeniowych, zapalenie otrzewnej, ropnie</a:t>
            </a:r>
          </a:p>
          <a:p>
            <a:r>
              <a:rPr lang="pl-PL" dirty="0" smtClean="0"/>
              <a:t>Zespół wykrzepiania wewnątrznaczyniowego</a:t>
            </a:r>
          </a:p>
          <a:p>
            <a:r>
              <a:rPr lang="pl-PL" dirty="0" smtClean="0"/>
              <a:t>Wstrząs, niewydolność krążenia</a:t>
            </a:r>
          </a:p>
          <a:p>
            <a:r>
              <a:rPr lang="pl-PL" dirty="0" smtClean="0"/>
              <a:t>Zwężenie przewodu pokarmowego, zrosty</a:t>
            </a:r>
          </a:p>
          <a:p>
            <a:r>
              <a:rPr lang="pl-PL" dirty="0" smtClean="0"/>
              <a:t>Zespół krótkiego jelita – 9% noworodków po zabiegach z powodu NEC</a:t>
            </a:r>
          </a:p>
          <a:p>
            <a:r>
              <a:rPr lang="pl-PL" dirty="0" smtClean="0"/>
              <a:t>50% pacjentów którzy przeżyją nie ma długotrwałych powikłań.</a:t>
            </a:r>
          </a:p>
          <a:p>
            <a:r>
              <a:rPr lang="pl-PL" dirty="0" smtClean="0"/>
              <a:t>NEC stanowi czynnik ryzyka MPD</a:t>
            </a:r>
          </a:p>
        </p:txBody>
      </p:sp>
      <p:sp>
        <p:nvSpPr>
          <p:cNvPr id="4" name="Symbol zastępczy numeru slajdu 3"/>
          <p:cNvSpPr>
            <a:spLocks noGrp="1"/>
          </p:cNvSpPr>
          <p:nvPr>
            <p:ph type="sldNum" sz="quarter" idx="12"/>
          </p:nvPr>
        </p:nvSpPr>
        <p:spPr/>
        <p:txBody>
          <a:bodyPr/>
          <a:lstStyle/>
          <a:p>
            <a:fld id="{0931897F-8F23-433E-A660-EFF8D3EDA506}" type="slidenum">
              <a:rPr lang="pl-PL" smtClean="0"/>
              <a:t>126</a:t>
            </a:fld>
            <a:endParaRPr lang="pl-PL"/>
          </a:p>
        </p:txBody>
      </p:sp>
    </p:spTree>
    <p:extLst>
      <p:ext uri="{BB962C8B-B14F-4D97-AF65-F5344CB8AC3E}">
        <p14:creationId xmlns:p14="http://schemas.microsoft.com/office/powerpoint/2010/main" val="46464536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Refluks</a:t>
            </a:r>
            <a:r>
              <a:rPr lang="pl-PL" dirty="0" smtClean="0"/>
              <a:t> żołądkowo-przełykowy</a:t>
            </a:r>
            <a:endParaRPr lang="pl-PL" dirty="0"/>
          </a:p>
        </p:txBody>
      </p:sp>
      <p:sp>
        <p:nvSpPr>
          <p:cNvPr id="3" name="Symbol zastępczy zawartości 2"/>
          <p:cNvSpPr>
            <a:spLocks noGrp="1"/>
          </p:cNvSpPr>
          <p:nvPr>
            <p:ph idx="1"/>
          </p:nvPr>
        </p:nvSpPr>
        <p:spPr/>
        <p:txBody>
          <a:bodyPr/>
          <a:lstStyle/>
          <a:p>
            <a:r>
              <a:rPr lang="pl-PL" dirty="0" smtClean="0"/>
              <a:t>Zaburzenie typowe dla wcześniaków i wynikające z niedojrzałości.</a:t>
            </a:r>
          </a:p>
          <a:p>
            <a:r>
              <a:rPr lang="pl-PL" dirty="0" smtClean="0"/>
              <a:t>Zanika do końca 1 roku życia.</a:t>
            </a:r>
          </a:p>
          <a:p>
            <a:r>
              <a:rPr lang="pl-PL" dirty="0" smtClean="0"/>
              <a:t>Do cofania się treści pokarmowej do przełyku dochodzi u wcześniaka średnio 30 razy na dobę.</a:t>
            </a:r>
          </a:p>
        </p:txBody>
      </p:sp>
      <p:sp>
        <p:nvSpPr>
          <p:cNvPr id="4" name="Symbol zastępczy numeru slajdu 3"/>
          <p:cNvSpPr>
            <a:spLocks noGrp="1"/>
          </p:cNvSpPr>
          <p:nvPr>
            <p:ph type="sldNum" sz="quarter" idx="12"/>
          </p:nvPr>
        </p:nvSpPr>
        <p:spPr/>
        <p:txBody>
          <a:bodyPr/>
          <a:lstStyle/>
          <a:p>
            <a:fld id="{0931897F-8F23-433E-A660-EFF8D3EDA506}" type="slidenum">
              <a:rPr lang="pl-PL" smtClean="0"/>
              <a:t>127</a:t>
            </a:fld>
            <a:endParaRPr lang="pl-PL"/>
          </a:p>
        </p:txBody>
      </p:sp>
    </p:spTree>
    <p:extLst>
      <p:ext uri="{BB962C8B-B14F-4D97-AF65-F5344CB8AC3E}">
        <p14:creationId xmlns:p14="http://schemas.microsoft.com/office/powerpoint/2010/main" val="72748616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Refluks</a:t>
            </a:r>
            <a:r>
              <a:rPr lang="pl-PL" dirty="0" smtClean="0"/>
              <a:t> żołądkowo-przełykowy</a:t>
            </a:r>
            <a:endParaRPr lang="pl-PL" dirty="0"/>
          </a:p>
        </p:txBody>
      </p:sp>
      <p:sp>
        <p:nvSpPr>
          <p:cNvPr id="3" name="Symbol zastępczy zawartości 2"/>
          <p:cNvSpPr>
            <a:spLocks noGrp="1"/>
          </p:cNvSpPr>
          <p:nvPr>
            <p:ph idx="1"/>
          </p:nvPr>
        </p:nvSpPr>
        <p:spPr/>
        <p:txBody>
          <a:bodyPr/>
          <a:lstStyle/>
          <a:p>
            <a:endParaRPr lang="pl-PL" dirty="0" smtClean="0"/>
          </a:p>
          <a:p>
            <a:endParaRPr lang="pl-PL" dirty="0"/>
          </a:p>
          <a:p>
            <a:r>
              <a:rPr lang="pl-PL" dirty="0" smtClean="0"/>
              <a:t>Znacznie nasilony </a:t>
            </a:r>
            <a:r>
              <a:rPr lang="pl-PL" dirty="0" err="1" smtClean="0"/>
              <a:t>refluks</a:t>
            </a:r>
            <a:r>
              <a:rPr lang="pl-PL" dirty="0" smtClean="0"/>
              <a:t> powoduje objawy kliniczne i stanowi jednostkę chorobową.</a:t>
            </a:r>
          </a:p>
          <a:p>
            <a:r>
              <a:rPr lang="pl-PL" dirty="0" smtClean="0"/>
              <a:t>Powoduje wymioty, zapalenie płuc, niepokój, nieprawidłowy przyrost masy ciała, nasilenie objawów oddechowych w tym dysplazji</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128</a:t>
            </a:fld>
            <a:endParaRPr lang="pl-PL"/>
          </a:p>
        </p:txBody>
      </p:sp>
    </p:spTree>
    <p:extLst>
      <p:ext uri="{BB962C8B-B14F-4D97-AF65-F5344CB8AC3E}">
        <p14:creationId xmlns:p14="http://schemas.microsoft.com/office/powerpoint/2010/main" val="307133160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Refluks</a:t>
            </a:r>
            <a:r>
              <a:rPr lang="pl-PL" dirty="0" smtClean="0"/>
              <a:t> żołądkowo-przełykowy</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Patofizjologia</a:t>
            </a:r>
          </a:p>
          <a:p>
            <a:r>
              <a:rPr lang="pl-PL" dirty="0" smtClean="0"/>
              <a:t>Mniejsze napięcie zwieracza przełyku</a:t>
            </a:r>
          </a:p>
          <a:p>
            <a:r>
              <a:rPr lang="pl-PL" dirty="0" smtClean="0"/>
              <a:t>Wydłużony czas opróżniania żołądka</a:t>
            </a:r>
          </a:p>
          <a:p>
            <a:r>
              <a:rPr lang="pl-PL" dirty="0" smtClean="0"/>
              <a:t>Upośledzona ruchomość przełyku</a:t>
            </a:r>
          </a:p>
          <a:p>
            <a:r>
              <a:rPr lang="pl-PL" dirty="0" smtClean="0"/>
              <a:t>Obecność zaburzeń oddychania, dysplazji oskrzelowo-płucnej</a:t>
            </a:r>
          </a:p>
          <a:p>
            <a:r>
              <a:rPr lang="pl-PL" dirty="0" smtClean="0"/>
              <a:t>Sonda żołądkowa</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129</a:t>
            </a:fld>
            <a:endParaRPr lang="pl-PL"/>
          </a:p>
        </p:txBody>
      </p:sp>
    </p:spTree>
    <p:extLst>
      <p:ext uri="{BB962C8B-B14F-4D97-AF65-F5344CB8AC3E}">
        <p14:creationId xmlns:p14="http://schemas.microsoft.com/office/powerpoint/2010/main" val="667103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Hipotermia lecznicza</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Procedura polegająca na ochłodzeniu mózgu i ciała noworodka do ok. 34stC.</a:t>
            </a:r>
          </a:p>
          <a:p>
            <a:r>
              <a:rPr lang="pl-PL" dirty="0" smtClean="0"/>
              <a:t>Obecnie jest zalecaną interwencją medyczną, która może zmniejszyć następstwa neurologiczne u noworodków urodzonych w zamartwicy okołoporodowej.</a:t>
            </a:r>
          </a:p>
          <a:p>
            <a:r>
              <a:rPr lang="pl-PL" dirty="0" smtClean="0"/>
              <a:t>NPR/ILCOR od 2010 rekomenduje hipotermię leczniczą jako standard leczenia noworodków z umiarkowaną lub ciężką postacią HIE. </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13</a:t>
            </a:fld>
            <a:endParaRPr lang="pl-PL"/>
          </a:p>
        </p:txBody>
      </p:sp>
    </p:spTree>
    <p:extLst>
      <p:ext uri="{BB962C8B-B14F-4D97-AF65-F5344CB8AC3E}">
        <p14:creationId xmlns:p14="http://schemas.microsoft.com/office/powerpoint/2010/main" val="220432259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Refluks</a:t>
            </a:r>
            <a:r>
              <a:rPr lang="pl-PL" dirty="0" smtClean="0"/>
              <a:t> żołądkowo-przełykowy</a:t>
            </a:r>
            <a:endParaRPr lang="pl-PL" dirty="0"/>
          </a:p>
        </p:txBody>
      </p:sp>
      <p:sp>
        <p:nvSpPr>
          <p:cNvPr id="3" name="Symbol zastępczy zawartości 2"/>
          <p:cNvSpPr>
            <a:spLocks noGrp="1"/>
          </p:cNvSpPr>
          <p:nvPr>
            <p:ph idx="1"/>
          </p:nvPr>
        </p:nvSpPr>
        <p:spPr/>
        <p:txBody>
          <a:bodyPr>
            <a:normAutofit fontScale="92500" lnSpcReduction="20000"/>
          </a:bodyPr>
          <a:lstStyle/>
          <a:p>
            <a:pPr marL="0" indent="0" algn="ctr">
              <a:buNone/>
            </a:pPr>
            <a:r>
              <a:rPr lang="pl-PL" dirty="0" smtClean="0"/>
              <a:t>Objawy</a:t>
            </a:r>
          </a:p>
          <a:p>
            <a:r>
              <a:rPr lang="pl-PL" dirty="0" smtClean="0"/>
              <a:t>Niepokój, drażliwość, nudności, nieprawidłowy przyrost masy ciała</a:t>
            </a:r>
          </a:p>
          <a:p>
            <a:r>
              <a:rPr lang="pl-PL" dirty="0" smtClean="0"/>
              <a:t>Dysplazja oskrzelowo-płucna</a:t>
            </a:r>
          </a:p>
          <a:p>
            <a:r>
              <a:rPr lang="pl-PL" dirty="0" smtClean="0"/>
              <a:t>Bezdechy (?)</a:t>
            </a:r>
          </a:p>
          <a:p>
            <a:pPr marL="514350" indent="-514350">
              <a:buFont typeface="+mj-lt"/>
              <a:buAutoNum type="arabicPeriod"/>
            </a:pPr>
            <a:r>
              <a:rPr lang="pl-PL" dirty="0" smtClean="0"/>
              <a:t>Bezdechy powyżej 15 sekund współwystępowały z </a:t>
            </a:r>
            <a:r>
              <a:rPr lang="pl-PL" dirty="0" err="1" smtClean="0"/>
              <a:t>refluksem</a:t>
            </a:r>
            <a:r>
              <a:rPr lang="pl-PL" dirty="0" smtClean="0"/>
              <a:t> w 1%</a:t>
            </a:r>
          </a:p>
          <a:p>
            <a:pPr marL="514350" indent="-514350">
              <a:buFont typeface="+mj-lt"/>
              <a:buAutoNum type="arabicPeriod"/>
            </a:pPr>
            <a:r>
              <a:rPr lang="pl-PL" dirty="0" smtClean="0"/>
              <a:t>Bezdechy powyżej 10 </a:t>
            </a:r>
            <a:r>
              <a:rPr lang="pl-PL" dirty="0" err="1" smtClean="0"/>
              <a:t>sek</a:t>
            </a:r>
            <a:r>
              <a:rPr lang="pl-PL" dirty="0" smtClean="0"/>
              <a:t> w 8,5%</a:t>
            </a:r>
          </a:p>
          <a:p>
            <a:pPr marL="514350" indent="-514350">
              <a:buFont typeface="+mj-lt"/>
              <a:buAutoNum type="arabicPeriod"/>
            </a:pPr>
            <a:r>
              <a:rPr lang="pl-PL" dirty="0" smtClean="0"/>
              <a:t>Brak różnicy w długości trwania bezdechu (GER vs. bez GER) </a:t>
            </a:r>
          </a:p>
          <a:p>
            <a:endParaRPr lang="pl-PL" dirty="0" smtClean="0"/>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130</a:t>
            </a:fld>
            <a:endParaRPr lang="pl-PL"/>
          </a:p>
        </p:txBody>
      </p:sp>
    </p:spTree>
    <p:extLst>
      <p:ext uri="{BB962C8B-B14F-4D97-AF65-F5344CB8AC3E}">
        <p14:creationId xmlns:p14="http://schemas.microsoft.com/office/powerpoint/2010/main" val="319468589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Refluks</a:t>
            </a:r>
            <a:r>
              <a:rPr lang="pl-PL" dirty="0" smtClean="0"/>
              <a:t> żołądkowo-przełykowy</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Diagnostyka</a:t>
            </a:r>
          </a:p>
          <a:p>
            <a:r>
              <a:rPr lang="pl-PL" dirty="0" smtClean="0"/>
              <a:t>Pomiar </a:t>
            </a:r>
            <a:r>
              <a:rPr lang="pl-PL" dirty="0" err="1" smtClean="0"/>
              <a:t>pH</a:t>
            </a:r>
            <a:r>
              <a:rPr lang="pl-PL" dirty="0" smtClean="0"/>
              <a:t> w przełyku</a:t>
            </a:r>
          </a:p>
          <a:p>
            <a:r>
              <a:rPr lang="pl-PL" dirty="0" smtClean="0"/>
              <a:t>MII – pomiar przełykowej impedancji</a:t>
            </a:r>
          </a:p>
          <a:p>
            <a:r>
              <a:rPr lang="pl-PL" dirty="0" smtClean="0"/>
              <a:t>Endoskopia, manometria, scyntygrafia</a:t>
            </a:r>
          </a:p>
        </p:txBody>
      </p:sp>
      <p:sp>
        <p:nvSpPr>
          <p:cNvPr id="4" name="Symbol zastępczy numeru slajdu 3"/>
          <p:cNvSpPr>
            <a:spLocks noGrp="1"/>
          </p:cNvSpPr>
          <p:nvPr>
            <p:ph type="sldNum" sz="quarter" idx="12"/>
          </p:nvPr>
        </p:nvSpPr>
        <p:spPr/>
        <p:txBody>
          <a:bodyPr/>
          <a:lstStyle/>
          <a:p>
            <a:fld id="{0931897F-8F23-433E-A660-EFF8D3EDA506}" type="slidenum">
              <a:rPr lang="pl-PL" smtClean="0"/>
              <a:t>131</a:t>
            </a:fld>
            <a:endParaRPr lang="pl-PL"/>
          </a:p>
        </p:txBody>
      </p:sp>
    </p:spTree>
    <p:extLst>
      <p:ext uri="{BB962C8B-B14F-4D97-AF65-F5344CB8AC3E}">
        <p14:creationId xmlns:p14="http://schemas.microsoft.com/office/powerpoint/2010/main" val="204237689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Refluks</a:t>
            </a:r>
            <a:r>
              <a:rPr lang="pl-PL" dirty="0" smtClean="0"/>
              <a:t> żołądkowo-przełykowy</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Kogo leczyć</a:t>
            </a:r>
          </a:p>
          <a:p>
            <a:r>
              <a:rPr lang="pl-PL" dirty="0" smtClean="0"/>
              <a:t>Dzieci ulewające bez objawów nie powinny być leczone (</a:t>
            </a:r>
            <a:r>
              <a:rPr lang="pl-PL" i="1" dirty="0" smtClean="0"/>
              <a:t>happy </a:t>
            </a:r>
            <a:r>
              <a:rPr lang="pl-PL" i="1" dirty="0" err="1" smtClean="0"/>
              <a:t>spitters</a:t>
            </a:r>
            <a:r>
              <a:rPr lang="pl-PL" dirty="0" smtClean="0"/>
              <a:t>)</a:t>
            </a:r>
          </a:p>
          <a:p>
            <a:r>
              <a:rPr lang="pl-PL" dirty="0" smtClean="0"/>
              <a:t>Brak jednoznacznych wskazań</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132</a:t>
            </a:fld>
            <a:endParaRPr lang="pl-PL"/>
          </a:p>
        </p:txBody>
      </p:sp>
    </p:spTree>
    <p:extLst>
      <p:ext uri="{BB962C8B-B14F-4D97-AF65-F5344CB8AC3E}">
        <p14:creationId xmlns:p14="http://schemas.microsoft.com/office/powerpoint/2010/main" val="322272017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Refluks</a:t>
            </a:r>
            <a:r>
              <a:rPr lang="pl-PL" dirty="0" smtClean="0"/>
              <a:t> żołądkowo-przełykowy</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Dieta</a:t>
            </a:r>
          </a:p>
          <a:p>
            <a:r>
              <a:rPr lang="pl-PL" dirty="0" smtClean="0"/>
              <a:t>Zagęszczacz pokarmu, częstsze karmienia, mleko modyfikowane nie na bazie mleka krowiego (sojowe)</a:t>
            </a:r>
          </a:p>
          <a:p>
            <a:r>
              <a:rPr lang="pl-PL" dirty="0" smtClean="0"/>
              <a:t>Brak badań u wcześniaków</a:t>
            </a:r>
          </a:p>
        </p:txBody>
      </p:sp>
      <p:sp>
        <p:nvSpPr>
          <p:cNvPr id="4" name="Symbol zastępczy numeru slajdu 3"/>
          <p:cNvSpPr>
            <a:spLocks noGrp="1"/>
          </p:cNvSpPr>
          <p:nvPr>
            <p:ph type="sldNum" sz="quarter" idx="12"/>
          </p:nvPr>
        </p:nvSpPr>
        <p:spPr/>
        <p:txBody>
          <a:bodyPr/>
          <a:lstStyle/>
          <a:p>
            <a:fld id="{0931897F-8F23-433E-A660-EFF8D3EDA506}" type="slidenum">
              <a:rPr lang="pl-PL" smtClean="0"/>
              <a:t>133</a:t>
            </a:fld>
            <a:endParaRPr lang="pl-PL"/>
          </a:p>
        </p:txBody>
      </p:sp>
    </p:spTree>
    <p:extLst>
      <p:ext uri="{BB962C8B-B14F-4D97-AF65-F5344CB8AC3E}">
        <p14:creationId xmlns:p14="http://schemas.microsoft.com/office/powerpoint/2010/main" val="40457360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Refluks</a:t>
            </a:r>
            <a:r>
              <a:rPr lang="pl-PL" dirty="0" smtClean="0"/>
              <a:t> żołądkowo-przełykowy</a:t>
            </a:r>
            <a:endParaRPr lang="pl-PL" dirty="0"/>
          </a:p>
        </p:txBody>
      </p:sp>
      <p:sp>
        <p:nvSpPr>
          <p:cNvPr id="3" name="Symbol zastępczy zawartości 2"/>
          <p:cNvSpPr>
            <a:spLocks noGrp="1"/>
          </p:cNvSpPr>
          <p:nvPr>
            <p:ph idx="1"/>
          </p:nvPr>
        </p:nvSpPr>
        <p:spPr/>
        <p:txBody>
          <a:bodyPr>
            <a:normAutofit lnSpcReduction="10000"/>
          </a:bodyPr>
          <a:lstStyle/>
          <a:p>
            <a:pPr marL="0" indent="0" algn="ctr">
              <a:buNone/>
            </a:pPr>
            <a:r>
              <a:rPr lang="pl-PL" dirty="0" smtClean="0"/>
              <a:t>Układanie</a:t>
            </a:r>
          </a:p>
          <a:p>
            <a:r>
              <a:rPr lang="pl-PL" dirty="0" smtClean="0"/>
              <a:t>Brak dowodów, która pozycja jest skuteczna.</a:t>
            </a:r>
          </a:p>
          <a:p>
            <a:r>
              <a:rPr lang="pl-PL" dirty="0" smtClean="0"/>
              <a:t>Pozycja na plecach jest bezpieczna</a:t>
            </a:r>
          </a:p>
          <a:p>
            <a:r>
              <a:rPr lang="pl-PL" dirty="0" smtClean="0"/>
              <a:t>Na brzuchu mniej epizodów </a:t>
            </a:r>
            <a:r>
              <a:rPr lang="pl-PL" dirty="0" err="1" smtClean="0"/>
              <a:t>refluksu</a:t>
            </a:r>
            <a:r>
              <a:rPr lang="pl-PL" dirty="0" smtClean="0"/>
              <a:t> w porównaniu do pozycji na plecach (4,4 vs. 0,3%). Pozycje na boku charakteryzowały się jeszcze częstszymi epizodami </a:t>
            </a:r>
            <a:r>
              <a:rPr lang="pl-PL" dirty="0" err="1" smtClean="0"/>
              <a:t>refluksu</a:t>
            </a:r>
            <a:r>
              <a:rPr lang="pl-PL" dirty="0" smtClean="0"/>
              <a:t> (lewa strona 7,5%, prawa strona 21,4%)</a:t>
            </a:r>
          </a:p>
          <a:p>
            <a:r>
              <a:rPr lang="pl-PL" dirty="0" smtClean="0"/>
              <a:t>Uniesienie głowy wyżej – brak korzyści</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134</a:t>
            </a:fld>
            <a:endParaRPr lang="pl-PL"/>
          </a:p>
        </p:txBody>
      </p:sp>
    </p:spTree>
    <p:extLst>
      <p:ext uri="{BB962C8B-B14F-4D97-AF65-F5344CB8AC3E}">
        <p14:creationId xmlns:p14="http://schemas.microsoft.com/office/powerpoint/2010/main" val="127348569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Refluks</a:t>
            </a:r>
            <a:r>
              <a:rPr lang="pl-PL" dirty="0" smtClean="0"/>
              <a:t> żołądkowo-przełykowy</a:t>
            </a:r>
            <a:endParaRPr lang="pl-PL" dirty="0"/>
          </a:p>
        </p:txBody>
      </p:sp>
      <p:sp>
        <p:nvSpPr>
          <p:cNvPr id="3" name="Symbol zastępczy zawartości 2"/>
          <p:cNvSpPr>
            <a:spLocks noGrp="1"/>
          </p:cNvSpPr>
          <p:nvPr>
            <p:ph idx="1"/>
          </p:nvPr>
        </p:nvSpPr>
        <p:spPr/>
        <p:txBody>
          <a:bodyPr>
            <a:normAutofit fontScale="85000" lnSpcReduction="10000"/>
          </a:bodyPr>
          <a:lstStyle/>
          <a:p>
            <a:pPr marL="0" indent="0" algn="ctr">
              <a:buNone/>
            </a:pPr>
            <a:r>
              <a:rPr lang="pl-PL" dirty="0" smtClean="0"/>
              <a:t>Leki</a:t>
            </a:r>
          </a:p>
          <a:p>
            <a:r>
              <a:rPr lang="pl-PL" dirty="0" err="1" smtClean="0"/>
              <a:t>Blokery</a:t>
            </a:r>
            <a:r>
              <a:rPr lang="pl-PL" dirty="0" smtClean="0"/>
              <a:t> H2 – </a:t>
            </a:r>
            <a:r>
              <a:rPr lang="pl-PL" dirty="0" err="1" smtClean="0"/>
              <a:t>ranitydyna</a:t>
            </a:r>
            <a:r>
              <a:rPr lang="pl-PL" dirty="0" smtClean="0"/>
              <a:t>, </a:t>
            </a:r>
            <a:r>
              <a:rPr lang="pl-PL" dirty="0" err="1" smtClean="0"/>
              <a:t>cymetydyna</a:t>
            </a:r>
            <a:r>
              <a:rPr lang="pl-PL" dirty="0"/>
              <a:t> </a:t>
            </a:r>
            <a:r>
              <a:rPr lang="pl-PL" dirty="0" smtClean="0"/>
              <a:t>brak potwierdzonej skuteczności</a:t>
            </a:r>
          </a:p>
          <a:p>
            <a:r>
              <a:rPr lang="pl-PL" dirty="0" err="1" smtClean="0"/>
              <a:t>Blokery</a:t>
            </a:r>
            <a:r>
              <a:rPr lang="pl-PL" dirty="0" smtClean="0"/>
              <a:t> pompy protonowej – </a:t>
            </a:r>
            <a:r>
              <a:rPr lang="pl-PL" dirty="0" err="1" smtClean="0"/>
              <a:t>omeprazol</a:t>
            </a:r>
            <a:r>
              <a:rPr lang="pl-PL" dirty="0" smtClean="0"/>
              <a:t>, </a:t>
            </a:r>
            <a:r>
              <a:rPr lang="pl-PL" dirty="0" err="1" smtClean="0"/>
              <a:t>lansoprazol</a:t>
            </a:r>
            <a:r>
              <a:rPr lang="pl-PL" dirty="0" smtClean="0"/>
              <a:t>. Leki skuteczne w obniżaniu </a:t>
            </a:r>
            <a:r>
              <a:rPr lang="pl-PL" dirty="0" err="1" smtClean="0"/>
              <a:t>pH</a:t>
            </a:r>
            <a:r>
              <a:rPr lang="pl-PL" dirty="0" smtClean="0"/>
              <a:t> żołądka. Brak potwierdzonej skuteczności w leczeniu GERD.</a:t>
            </a:r>
          </a:p>
          <a:p>
            <a:r>
              <a:rPr lang="pl-PL" dirty="0" smtClean="0"/>
              <a:t>Stosowanie leków podwyższające </a:t>
            </a:r>
            <a:r>
              <a:rPr lang="pl-PL" dirty="0" err="1" smtClean="0"/>
              <a:t>pH</a:t>
            </a:r>
            <a:r>
              <a:rPr lang="pl-PL" dirty="0" smtClean="0"/>
              <a:t> w żołądku jest związane z ryzykiem NEC, posocznicą, zapaleniem płuc.</a:t>
            </a:r>
          </a:p>
          <a:p>
            <a:r>
              <a:rPr lang="pl-PL" dirty="0" smtClean="0"/>
              <a:t>Badania nad </a:t>
            </a:r>
            <a:r>
              <a:rPr lang="pl-PL" dirty="0" err="1" smtClean="0"/>
              <a:t>cymetydyną</a:t>
            </a:r>
            <a:r>
              <a:rPr lang="pl-PL" dirty="0" smtClean="0"/>
              <a:t> u wcześniaków zostały zatrzymane z powodu znacznej śmiertelności z powodu ciężkich IVH. </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135</a:t>
            </a:fld>
            <a:endParaRPr lang="pl-PL"/>
          </a:p>
        </p:txBody>
      </p:sp>
    </p:spTree>
    <p:extLst>
      <p:ext uri="{BB962C8B-B14F-4D97-AF65-F5344CB8AC3E}">
        <p14:creationId xmlns:p14="http://schemas.microsoft.com/office/powerpoint/2010/main" val="359374910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Refluks</a:t>
            </a:r>
            <a:r>
              <a:rPr lang="pl-PL" dirty="0" smtClean="0"/>
              <a:t> żołądkowo-przełykowy</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Leki przyspieszające opróżnianie </a:t>
            </a:r>
            <a:r>
              <a:rPr lang="pl-PL" dirty="0" err="1" smtClean="0"/>
              <a:t>żoładka</a:t>
            </a:r>
            <a:endParaRPr lang="pl-PL" dirty="0" smtClean="0"/>
          </a:p>
          <a:p>
            <a:r>
              <a:rPr lang="pl-PL" dirty="0" err="1" smtClean="0"/>
              <a:t>Metoclopramid</a:t>
            </a:r>
            <a:r>
              <a:rPr lang="pl-PL" dirty="0" smtClean="0"/>
              <a:t> – lek skuteczny, ale ma dużo powikłań</a:t>
            </a:r>
          </a:p>
          <a:p>
            <a:r>
              <a:rPr lang="pl-PL" dirty="0" err="1" smtClean="0"/>
              <a:t>Cisaprid</a:t>
            </a:r>
            <a:r>
              <a:rPr lang="pl-PL" dirty="0" smtClean="0"/>
              <a:t> – może powodować arytmię</a:t>
            </a:r>
          </a:p>
          <a:p>
            <a:r>
              <a:rPr lang="pl-PL" dirty="0" err="1" smtClean="0"/>
              <a:t>Baclofen</a:t>
            </a:r>
            <a:r>
              <a:rPr lang="pl-PL" dirty="0" smtClean="0"/>
              <a:t> – skuteczny, ale brak badań dotyczących bezpieczeństwa u wcześniaków</a:t>
            </a:r>
          </a:p>
          <a:p>
            <a:r>
              <a:rPr lang="pl-PL" dirty="0" smtClean="0"/>
              <a:t>Erytromycyna – brak skuteczności</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136</a:t>
            </a:fld>
            <a:endParaRPr lang="pl-PL"/>
          </a:p>
        </p:txBody>
      </p:sp>
    </p:spTree>
    <p:extLst>
      <p:ext uri="{BB962C8B-B14F-4D97-AF65-F5344CB8AC3E}">
        <p14:creationId xmlns:p14="http://schemas.microsoft.com/office/powerpoint/2010/main" val="360481435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Refluks</a:t>
            </a:r>
            <a:r>
              <a:rPr lang="pl-PL" dirty="0" smtClean="0"/>
              <a:t> żołądkowo-przełykowy</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Karmienie </a:t>
            </a:r>
            <a:r>
              <a:rPr lang="pl-PL" dirty="0" err="1" smtClean="0"/>
              <a:t>dodwunastnicze</a:t>
            </a:r>
            <a:endParaRPr lang="pl-PL" dirty="0" smtClean="0"/>
          </a:p>
          <a:p>
            <a:r>
              <a:rPr lang="pl-PL" dirty="0" smtClean="0"/>
              <a:t>Brak skuteczności</a:t>
            </a:r>
          </a:p>
          <a:p>
            <a:endParaRPr lang="pl-PL" dirty="0"/>
          </a:p>
          <a:p>
            <a:pPr marL="0" indent="0" algn="ctr">
              <a:buNone/>
            </a:pPr>
            <a:r>
              <a:rPr lang="pl-PL" dirty="0" smtClean="0"/>
              <a:t>Zabieg operacyjny</a:t>
            </a:r>
          </a:p>
          <a:p>
            <a:r>
              <a:rPr lang="pl-PL" dirty="0" smtClean="0"/>
              <a:t>Zarezerwowane dla pacjentów u których </a:t>
            </a:r>
            <a:r>
              <a:rPr lang="pl-PL" dirty="0" err="1" smtClean="0"/>
              <a:t>refluks</a:t>
            </a:r>
            <a:r>
              <a:rPr lang="pl-PL" dirty="0" smtClean="0"/>
              <a:t> stanowi </a:t>
            </a:r>
            <a:r>
              <a:rPr lang="pl-PL" smtClean="0"/>
              <a:t>zagrożenie życia.</a:t>
            </a:r>
            <a:endParaRPr lang="pl-PL"/>
          </a:p>
        </p:txBody>
      </p:sp>
      <p:sp>
        <p:nvSpPr>
          <p:cNvPr id="4" name="Symbol zastępczy numeru slajdu 3"/>
          <p:cNvSpPr>
            <a:spLocks noGrp="1"/>
          </p:cNvSpPr>
          <p:nvPr>
            <p:ph type="sldNum" sz="quarter" idx="12"/>
          </p:nvPr>
        </p:nvSpPr>
        <p:spPr/>
        <p:txBody>
          <a:bodyPr/>
          <a:lstStyle/>
          <a:p>
            <a:fld id="{0931897F-8F23-433E-A660-EFF8D3EDA506}" type="slidenum">
              <a:rPr lang="pl-PL" smtClean="0"/>
              <a:t>137</a:t>
            </a:fld>
            <a:endParaRPr lang="pl-PL"/>
          </a:p>
        </p:txBody>
      </p:sp>
    </p:spTree>
    <p:extLst>
      <p:ext uri="{BB962C8B-B14F-4D97-AF65-F5344CB8AC3E}">
        <p14:creationId xmlns:p14="http://schemas.microsoft.com/office/powerpoint/2010/main" val="738838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Czynniki ryzyka</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Wywiad przedporodowy – bezrobocie, drgawki u matki, choroby neurologiczne, leczenie niepłodności, choroby tarczycy u matki</a:t>
            </a:r>
          </a:p>
          <a:p>
            <a:r>
              <a:rPr lang="pl-PL" dirty="0" smtClean="0"/>
              <a:t>Przenoszenie ciąży</a:t>
            </a:r>
          </a:p>
          <a:p>
            <a:r>
              <a:rPr lang="pl-PL" dirty="0" err="1" smtClean="0"/>
              <a:t>Hipotrofia</a:t>
            </a:r>
            <a:r>
              <a:rPr lang="pl-PL" dirty="0" smtClean="0"/>
              <a:t> wewnątrzmaciczna.</a:t>
            </a:r>
          </a:p>
          <a:p>
            <a:r>
              <a:rPr lang="pl-PL" dirty="0" smtClean="0"/>
              <a:t>Ułożenie potylicowe tylne</a:t>
            </a:r>
          </a:p>
          <a:p>
            <a:r>
              <a:rPr lang="pl-PL" dirty="0" smtClean="0"/>
              <a:t>Niewspółmierność barków</a:t>
            </a:r>
          </a:p>
          <a:p>
            <a:r>
              <a:rPr lang="pl-PL" dirty="0" smtClean="0"/>
              <a:t>Niepowodzenie </a:t>
            </a:r>
            <a:r>
              <a:rPr lang="pl-PL" dirty="0" err="1" smtClean="0"/>
              <a:t>vacuum</a:t>
            </a:r>
            <a:r>
              <a:rPr lang="pl-PL" dirty="0" smtClean="0"/>
              <a:t> lub kleszczy</a:t>
            </a:r>
          </a:p>
          <a:p>
            <a:r>
              <a:rPr lang="pl-PL" smtClean="0"/>
              <a:t>Zakażenie</a:t>
            </a:r>
          </a:p>
        </p:txBody>
      </p:sp>
      <p:sp>
        <p:nvSpPr>
          <p:cNvPr id="4" name="Symbol zastępczy numeru slajdu 3"/>
          <p:cNvSpPr>
            <a:spLocks noGrp="1"/>
          </p:cNvSpPr>
          <p:nvPr>
            <p:ph type="sldNum" sz="quarter" idx="12"/>
          </p:nvPr>
        </p:nvSpPr>
        <p:spPr/>
        <p:txBody>
          <a:bodyPr/>
          <a:lstStyle/>
          <a:p>
            <a:fld id="{0931897F-8F23-433E-A660-EFF8D3EDA506}" type="slidenum">
              <a:rPr lang="pl-PL" smtClean="0"/>
              <a:t>14</a:t>
            </a:fld>
            <a:endParaRPr lang="pl-PL"/>
          </a:p>
        </p:txBody>
      </p:sp>
    </p:spTree>
    <p:extLst>
      <p:ext uri="{BB962C8B-B14F-4D97-AF65-F5344CB8AC3E}">
        <p14:creationId xmlns:p14="http://schemas.microsoft.com/office/powerpoint/2010/main" val="3417205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Kryteria kwalifikacji </a:t>
            </a:r>
            <a:endParaRPr lang="pl-PL" dirty="0"/>
          </a:p>
        </p:txBody>
      </p:sp>
      <p:sp>
        <p:nvSpPr>
          <p:cNvPr id="3" name="Symbol zastępczy zawartości 2"/>
          <p:cNvSpPr>
            <a:spLocks noGrp="1"/>
          </p:cNvSpPr>
          <p:nvPr>
            <p:ph idx="1"/>
          </p:nvPr>
        </p:nvSpPr>
        <p:spPr/>
        <p:txBody>
          <a:bodyPr>
            <a:noAutofit/>
          </a:bodyPr>
          <a:lstStyle/>
          <a:p>
            <a:pPr marL="0" indent="0">
              <a:buNone/>
            </a:pPr>
            <a:r>
              <a:rPr lang="pl-PL" sz="2300" dirty="0" smtClean="0"/>
              <a:t>Grupa A – kryteria biochemiczne</a:t>
            </a:r>
          </a:p>
          <a:p>
            <a:r>
              <a:rPr lang="pl-PL" sz="2300" dirty="0" smtClean="0"/>
              <a:t>Noworodek urodzony powyżej lub w 35 tygodniu ciąży u którego wystąpił co najmniej jeden z poniższych czynników w każdej z podgrup</a:t>
            </a:r>
          </a:p>
          <a:p>
            <a:pPr marL="514350" indent="-514350">
              <a:buFont typeface="+mj-lt"/>
              <a:buAutoNum type="arabicPeriod"/>
            </a:pPr>
            <a:r>
              <a:rPr lang="pl-PL" sz="2300" dirty="0" smtClean="0"/>
              <a:t>Podgrupa 1 – punktacja w skali </a:t>
            </a:r>
            <a:r>
              <a:rPr lang="pl-PL" sz="2300" dirty="0" err="1" smtClean="0"/>
              <a:t>Apgar</a:t>
            </a:r>
            <a:r>
              <a:rPr lang="pl-PL" sz="2300" dirty="0" smtClean="0"/>
              <a:t> poniżej lub równa 5 w 1,3,5,10 minucie życia i/lub ciągła resuscytacja z użyciem rurki </a:t>
            </a:r>
            <a:r>
              <a:rPr lang="pl-PL" sz="2300" dirty="0" err="1" smtClean="0"/>
              <a:t>wewnątrztchawiczej</a:t>
            </a:r>
            <a:r>
              <a:rPr lang="pl-PL" sz="2300" dirty="0" smtClean="0"/>
              <a:t> lub maski w 10 minucie po urodzeniu</a:t>
            </a:r>
          </a:p>
          <a:p>
            <a:pPr marL="514350" indent="-514350">
              <a:buFont typeface="+mj-lt"/>
              <a:buAutoNum type="arabicPeriod"/>
            </a:pPr>
            <a:r>
              <a:rPr lang="pl-PL" sz="2300" dirty="0" smtClean="0"/>
              <a:t>Podgrupa 2 – </a:t>
            </a:r>
            <a:r>
              <a:rPr lang="pl-PL" sz="2300" dirty="0" err="1" smtClean="0"/>
              <a:t>ph</a:t>
            </a:r>
            <a:r>
              <a:rPr lang="pl-PL" sz="2300" dirty="0" smtClean="0"/>
              <a:t> z krwi pępowinowej lub </a:t>
            </a:r>
            <a:r>
              <a:rPr lang="pl-PL" sz="2300" dirty="0" err="1" smtClean="0"/>
              <a:t>pH</a:t>
            </a:r>
            <a:r>
              <a:rPr lang="pl-PL" sz="2300" dirty="0" smtClean="0"/>
              <a:t> tętnicze w pierwszej godzinie życia poniżej lub równe 7,0 (należy również brać pod uwagę </a:t>
            </a:r>
            <a:r>
              <a:rPr lang="pl-PL" sz="2300" dirty="0" err="1" smtClean="0"/>
              <a:t>pH</a:t>
            </a:r>
            <a:r>
              <a:rPr lang="pl-PL" sz="2300" dirty="0" smtClean="0"/>
              <a:t> 7,01-7,15) i/lub niedobór zasad wynoszący co najmniej 16mmol/l we krwi pępowinowej lub dowolnej próbce krwi do 60 minut po porodzie. </a:t>
            </a:r>
            <a:endParaRPr lang="pl-PL" sz="2300"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15</a:t>
            </a:fld>
            <a:endParaRPr lang="pl-PL"/>
          </a:p>
        </p:txBody>
      </p:sp>
    </p:spTree>
    <p:extLst>
      <p:ext uri="{BB962C8B-B14F-4D97-AF65-F5344CB8AC3E}">
        <p14:creationId xmlns:p14="http://schemas.microsoft.com/office/powerpoint/2010/main" val="1241492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Kryteria kwalifikacji</a:t>
            </a:r>
            <a:endParaRPr lang="pl-PL" dirty="0"/>
          </a:p>
        </p:txBody>
      </p:sp>
      <p:sp>
        <p:nvSpPr>
          <p:cNvPr id="3" name="Symbol zastępczy zawartości 2"/>
          <p:cNvSpPr>
            <a:spLocks noGrp="1"/>
          </p:cNvSpPr>
          <p:nvPr>
            <p:ph idx="1"/>
          </p:nvPr>
        </p:nvSpPr>
        <p:spPr/>
        <p:txBody>
          <a:bodyPr>
            <a:normAutofit fontScale="85000" lnSpcReduction="10000"/>
          </a:bodyPr>
          <a:lstStyle/>
          <a:p>
            <a:pPr marL="0" indent="0">
              <a:buNone/>
            </a:pPr>
            <a:r>
              <a:rPr lang="pl-PL" dirty="0" smtClean="0"/>
              <a:t>Grupa B – kryteria neurologiczne</a:t>
            </a:r>
          </a:p>
          <a:p>
            <a:pPr marL="0" indent="0">
              <a:buNone/>
            </a:pPr>
            <a:r>
              <a:rPr lang="pl-PL" dirty="0" smtClean="0"/>
              <a:t>Noworodek spełniający kryteria z grupy A ze zmiennymi stanami przytomności (letarg, stupor, śpiączka) u którego wystąpił co najmniej jeden z następujących czynników:</a:t>
            </a:r>
          </a:p>
          <a:p>
            <a:pPr marL="514350" indent="-514350">
              <a:buFont typeface="+mj-lt"/>
              <a:buAutoNum type="arabicPeriod"/>
            </a:pPr>
            <a:r>
              <a:rPr lang="pl-PL" dirty="0" smtClean="0"/>
              <a:t>Hipotonia</a:t>
            </a:r>
          </a:p>
          <a:p>
            <a:pPr marL="514350" indent="-514350">
              <a:buFont typeface="+mj-lt"/>
              <a:buAutoNum type="arabicPeriod"/>
            </a:pPr>
            <a:r>
              <a:rPr lang="pl-PL" dirty="0" smtClean="0"/>
              <a:t>Nieprawidłowa reakcja na bodźce, w tym nieprawidłowy odruch okoruchowy lub źreniczny</a:t>
            </a:r>
          </a:p>
          <a:p>
            <a:pPr marL="514350" indent="-514350">
              <a:buFont typeface="+mj-lt"/>
              <a:buAutoNum type="arabicPeriod"/>
            </a:pPr>
            <a:r>
              <a:rPr lang="pl-PL" dirty="0" smtClean="0"/>
              <a:t>Brak lub słaby odruch ssania</a:t>
            </a:r>
          </a:p>
          <a:p>
            <a:pPr marL="514350" indent="-514350">
              <a:buFont typeface="+mj-lt"/>
              <a:buAutoNum type="arabicPeriod"/>
            </a:pPr>
            <a:r>
              <a:rPr lang="pl-PL" dirty="0" smtClean="0"/>
              <a:t>Klinicznie stwierdzane drgawki</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16</a:t>
            </a:fld>
            <a:endParaRPr lang="pl-PL"/>
          </a:p>
        </p:txBody>
      </p:sp>
    </p:spTree>
    <p:extLst>
      <p:ext uri="{BB962C8B-B14F-4D97-AF65-F5344CB8AC3E}">
        <p14:creationId xmlns:p14="http://schemas.microsoft.com/office/powerpoint/2010/main" val="2547098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Kryteria wyłączające</a:t>
            </a:r>
            <a:endParaRPr lang="pl-PL" dirty="0"/>
          </a:p>
        </p:txBody>
      </p:sp>
      <p:sp>
        <p:nvSpPr>
          <p:cNvPr id="3" name="Symbol zastępczy zawartości 2"/>
          <p:cNvSpPr>
            <a:spLocks noGrp="1"/>
          </p:cNvSpPr>
          <p:nvPr>
            <p:ph idx="1"/>
          </p:nvPr>
        </p:nvSpPr>
        <p:spPr/>
        <p:txBody>
          <a:bodyPr/>
          <a:lstStyle/>
          <a:p>
            <a:r>
              <a:rPr lang="pl-PL" dirty="0" smtClean="0"/>
              <a:t>Powyżej 6 godziny życia</a:t>
            </a:r>
          </a:p>
          <a:p>
            <a:r>
              <a:rPr lang="pl-PL" dirty="0" smtClean="0"/>
              <a:t>Urodzeniowa masa ciała poniżej 1800g</a:t>
            </a:r>
          </a:p>
          <a:p>
            <a:r>
              <a:rPr lang="pl-PL" dirty="0" smtClean="0"/>
              <a:t>Ciężka koagulopatia</a:t>
            </a:r>
          </a:p>
          <a:p>
            <a:r>
              <a:rPr lang="pl-PL" dirty="0" smtClean="0"/>
              <a:t>Ciężkie wady wrodzone</a:t>
            </a:r>
          </a:p>
          <a:p>
            <a:r>
              <a:rPr lang="pl-PL" dirty="0" smtClean="0"/>
              <a:t>Niedrożność odbytu o ile nie można monitorować temperatury w przełyku</a:t>
            </a:r>
          </a:p>
          <a:p>
            <a:r>
              <a:rPr lang="pl-PL" dirty="0" smtClean="0"/>
              <a:t>Skrajnie ciężkie niedotlenienie np. </a:t>
            </a:r>
            <a:r>
              <a:rPr lang="pl-PL" dirty="0" err="1" smtClean="0"/>
              <a:t>Apgar</a:t>
            </a:r>
            <a:r>
              <a:rPr lang="pl-PL" dirty="0" smtClean="0"/>
              <a:t> 0 w 10 minucie życia</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17</a:t>
            </a:fld>
            <a:endParaRPr lang="pl-PL"/>
          </a:p>
        </p:txBody>
      </p:sp>
    </p:spTree>
    <p:extLst>
      <p:ext uri="{BB962C8B-B14F-4D97-AF65-F5344CB8AC3E}">
        <p14:creationId xmlns:p14="http://schemas.microsoft.com/office/powerpoint/2010/main" val="1084227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Rozpoczęcie hipotermii</a:t>
            </a:r>
            <a:endParaRPr lang="pl-PL" dirty="0"/>
          </a:p>
        </p:txBody>
      </p:sp>
      <p:sp>
        <p:nvSpPr>
          <p:cNvPr id="3" name="Symbol zastępczy zawartości 2"/>
          <p:cNvSpPr>
            <a:spLocks noGrp="1"/>
          </p:cNvSpPr>
          <p:nvPr>
            <p:ph idx="1"/>
          </p:nvPr>
        </p:nvSpPr>
        <p:spPr/>
        <p:txBody>
          <a:bodyPr>
            <a:normAutofit/>
          </a:bodyPr>
          <a:lstStyle/>
          <a:p>
            <a:pPr marL="0" indent="0" algn="ctr">
              <a:buNone/>
            </a:pPr>
            <a:endParaRPr lang="pl-PL" sz="3600" dirty="0" smtClean="0"/>
          </a:p>
          <a:p>
            <a:pPr marL="0" indent="0" algn="ctr">
              <a:buNone/>
            </a:pPr>
            <a:r>
              <a:rPr lang="pl-PL" sz="3600" dirty="0" smtClean="0"/>
              <a:t>Ważne jest natychmiastowe zgłoszenie dziecka do ośrodka hipotermii oraz natychmiastowe uruchomienie transportu!</a:t>
            </a:r>
          </a:p>
          <a:p>
            <a:pPr marL="0" indent="0" algn="ctr">
              <a:buNone/>
            </a:pPr>
            <a:endParaRPr lang="pl-PL" sz="3600" dirty="0"/>
          </a:p>
          <a:p>
            <a:pPr marL="0" indent="0" algn="ctr">
              <a:buNone/>
            </a:pPr>
            <a:r>
              <a:rPr lang="pl-PL" sz="3600" dirty="0" smtClean="0"/>
              <a:t>Noworodek musi być dowieziony do 5,5 godziny życia, najlepiej do 3 godziny życia.</a:t>
            </a:r>
            <a:endParaRPr lang="pl-PL" sz="3600"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18</a:t>
            </a:fld>
            <a:endParaRPr lang="pl-PL"/>
          </a:p>
        </p:txBody>
      </p:sp>
    </p:spTree>
    <p:extLst>
      <p:ext uri="{BB962C8B-B14F-4D97-AF65-F5344CB8AC3E}">
        <p14:creationId xmlns:p14="http://schemas.microsoft.com/office/powerpoint/2010/main" val="1348241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Rozpoczęcie hipotermii</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Procedurę biernej hipotermii należy rozpocząć w ośrodku wysyłającym monitorując temperaturę głęboką co 15-30minut.</a:t>
            </a:r>
          </a:p>
          <a:p>
            <a:r>
              <a:rPr lang="pl-PL" dirty="0" smtClean="0"/>
              <a:t>Rutynowym postępowaniem jest podłączenie ciągłego wlewu 10% glukozy</a:t>
            </a:r>
          </a:p>
          <a:p>
            <a:r>
              <a:rPr lang="pl-PL" dirty="0" smtClean="0"/>
              <a:t>Nie należy profilaktycznie podawać leków przeciwdrgawkowych.</a:t>
            </a:r>
          </a:p>
          <a:p>
            <a:r>
              <a:rPr lang="pl-PL" dirty="0" smtClean="0"/>
              <a:t>Niezbędna jest ocena neurologiczna pacjenta wg skali </a:t>
            </a:r>
            <a:r>
              <a:rPr lang="pl-PL" dirty="0" err="1" smtClean="0"/>
              <a:t>Sarnatów</a:t>
            </a:r>
            <a:r>
              <a:rPr lang="pl-PL" dirty="0" smtClean="0"/>
              <a:t> lub Thompsona.</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19</a:t>
            </a:fld>
            <a:endParaRPr lang="pl-PL"/>
          </a:p>
        </p:txBody>
      </p:sp>
    </p:spTree>
    <p:extLst>
      <p:ext uri="{BB962C8B-B14F-4D97-AF65-F5344CB8AC3E}">
        <p14:creationId xmlns:p14="http://schemas.microsoft.com/office/powerpoint/2010/main" val="2411681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Czynniki ryzyka</a:t>
            </a:r>
            <a:endParaRPr lang="pl-PL" dirty="0"/>
          </a:p>
        </p:txBody>
      </p:sp>
      <p:sp>
        <p:nvSpPr>
          <p:cNvPr id="3" name="Symbol zastępczy zawartości 2"/>
          <p:cNvSpPr>
            <a:spLocks noGrp="1"/>
          </p:cNvSpPr>
          <p:nvPr>
            <p:ph idx="1"/>
          </p:nvPr>
        </p:nvSpPr>
        <p:spPr/>
        <p:txBody>
          <a:bodyPr/>
          <a:lstStyle/>
          <a:p>
            <a:r>
              <a:rPr lang="pl-PL" dirty="0" smtClean="0"/>
              <a:t>Poprzednia ciąża przenoszona</a:t>
            </a:r>
          </a:p>
          <a:p>
            <a:r>
              <a:rPr lang="pl-PL" dirty="0" smtClean="0"/>
              <a:t>Pierwszy poród</a:t>
            </a:r>
          </a:p>
          <a:p>
            <a:r>
              <a:rPr lang="pl-PL" dirty="0" smtClean="0"/>
              <a:t>Płeć męska</a:t>
            </a:r>
          </a:p>
          <a:p>
            <a:r>
              <a:rPr lang="pl-PL" dirty="0" smtClean="0"/>
              <a:t>Otyłość</a:t>
            </a:r>
          </a:p>
          <a:p>
            <a:r>
              <a:rPr lang="pl-PL" dirty="0" smtClean="0"/>
              <a:t>Zaawansowany wiek ciężarnej</a:t>
            </a:r>
          </a:p>
          <a:p>
            <a:r>
              <a:rPr lang="pl-PL" dirty="0" smtClean="0"/>
              <a:t>Wywiad rodzinny</a:t>
            </a:r>
          </a:p>
          <a:p>
            <a:r>
              <a:rPr lang="pl-PL" dirty="0" smtClean="0"/>
              <a:t>Rasa biała</a:t>
            </a:r>
            <a:endParaRPr lang="pl-PL" dirty="0"/>
          </a:p>
        </p:txBody>
      </p:sp>
    </p:spTree>
    <p:extLst>
      <p:ext uri="{BB962C8B-B14F-4D97-AF65-F5344CB8AC3E}">
        <p14:creationId xmlns:p14="http://schemas.microsoft.com/office/powerpoint/2010/main" val="3046065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Skala </a:t>
            </a:r>
            <a:r>
              <a:rPr lang="pl-PL" dirty="0" err="1" smtClean="0"/>
              <a:t>Sarnatów</a:t>
            </a:r>
            <a:endParaRPr lang="pl-PL"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128674" cy="4302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numeru slajdu 2"/>
          <p:cNvSpPr>
            <a:spLocks noGrp="1"/>
          </p:cNvSpPr>
          <p:nvPr>
            <p:ph type="sldNum" sz="quarter" idx="12"/>
          </p:nvPr>
        </p:nvSpPr>
        <p:spPr/>
        <p:txBody>
          <a:bodyPr/>
          <a:lstStyle/>
          <a:p>
            <a:fld id="{0931897F-8F23-433E-A660-EFF8D3EDA506}" type="slidenum">
              <a:rPr lang="pl-PL" smtClean="0"/>
              <a:t>20</a:t>
            </a:fld>
            <a:endParaRPr lang="pl-PL"/>
          </a:p>
        </p:txBody>
      </p:sp>
    </p:spTree>
    <p:extLst>
      <p:ext uri="{BB962C8B-B14F-4D97-AF65-F5344CB8AC3E}">
        <p14:creationId xmlns:p14="http://schemas.microsoft.com/office/powerpoint/2010/main" val="3971620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Skala Thompsona</a:t>
            </a:r>
            <a:endParaRPr lang="pl-PL"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7535484" cy="3944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numeru slajdu 2"/>
          <p:cNvSpPr>
            <a:spLocks noGrp="1"/>
          </p:cNvSpPr>
          <p:nvPr>
            <p:ph type="sldNum" sz="quarter" idx="12"/>
          </p:nvPr>
        </p:nvSpPr>
        <p:spPr/>
        <p:txBody>
          <a:bodyPr/>
          <a:lstStyle/>
          <a:p>
            <a:fld id="{0931897F-8F23-433E-A660-EFF8D3EDA506}" type="slidenum">
              <a:rPr lang="pl-PL" smtClean="0"/>
              <a:t>21</a:t>
            </a:fld>
            <a:endParaRPr lang="pl-PL"/>
          </a:p>
        </p:txBody>
      </p:sp>
    </p:spTree>
    <p:extLst>
      <p:ext uri="{BB962C8B-B14F-4D97-AF65-F5344CB8AC3E}">
        <p14:creationId xmlns:p14="http://schemas.microsoft.com/office/powerpoint/2010/main" val="2642287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Hipotermia lecznicza</a:t>
            </a:r>
            <a:endParaRPr lang="pl-PL" dirty="0"/>
          </a:p>
        </p:txBody>
      </p:sp>
      <p:sp>
        <p:nvSpPr>
          <p:cNvPr id="3" name="Symbol zastępczy zawartości 2"/>
          <p:cNvSpPr>
            <a:spLocks noGrp="1"/>
          </p:cNvSpPr>
          <p:nvPr>
            <p:ph idx="1"/>
          </p:nvPr>
        </p:nvSpPr>
        <p:spPr/>
        <p:txBody>
          <a:bodyPr/>
          <a:lstStyle/>
          <a:p>
            <a:r>
              <a:rPr lang="pl-PL" dirty="0" smtClean="0"/>
              <a:t>Obecnie dostępne są dwie techniki chłodzenia</a:t>
            </a:r>
          </a:p>
          <a:p>
            <a:pPr marL="514350" indent="-514350">
              <a:buFont typeface="+mj-lt"/>
              <a:buAutoNum type="arabicPeriod"/>
            </a:pPr>
            <a:r>
              <a:rPr lang="pl-PL" dirty="0" err="1" smtClean="0"/>
              <a:t>Cool</a:t>
            </a:r>
            <a:r>
              <a:rPr lang="pl-PL" dirty="0" smtClean="0"/>
              <a:t> Cap – chłodzenie samej głowy</a:t>
            </a:r>
          </a:p>
          <a:p>
            <a:pPr marL="514350" indent="-514350">
              <a:buFont typeface="+mj-lt"/>
              <a:buAutoNum type="arabicPeriod"/>
            </a:pPr>
            <a:r>
              <a:rPr lang="pl-PL" dirty="0" err="1" smtClean="0"/>
              <a:t>Whole</a:t>
            </a:r>
            <a:r>
              <a:rPr lang="pl-PL" dirty="0" smtClean="0"/>
              <a:t> body </a:t>
            </a:r>
            <a:r>
              <a:rPr lang="pl-PL" dirty="0" err="1" smtClean="0"/>
              <a:t>cooling</a:t>
            </a:r>
            <a:r>
              <a:rPr lang="pl-PL" dirty="0" smtClean="0"/>
              <a:t> – chłodzenie całego ciała</a:t>
            </a:r>
          </a:p>
          <a:p>
            <a:r>
              <a:rPr lang="pl-PL" dirty="0" smtClean="0"/>
              <a:t>Zaleca się chłodzenie przez 72 godziny do temperatury pomiędzy 33 a 35st. Zarówno wydłużenie tego okresu (120godz.) oraz obniżenie temperatury (32st) nie przełożyło się na poprawę rokowania</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22</a:t>
            </a:fld>
            <a:endParaRPr lang="pl-PL"/>
          </a:p>
        </p:txBody>
      </p:sp>
    </p:spTree>
    <p:extLst>
      <p:ext uri="{BB962C8B-B14F-4D97-AF65-F5344CB8AC3E}">
        <p14:creationId xmlns:p14="http://schemas.microsoft.com/office/powerpoint/2010/main" val="819092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Hipotermia lecznicza</a:t>
            </a:r>
            <a:endParaRPr lang="pl-PL" dirty="0"/>
          </a:p>
        </p:txBody>
      </p:sp>
      <p:sp>
        <p:nvSpPr>
          <p:cNvPr id="3" name="Symbol zastępczy zawartości 2"/>
          <p:cNvSpPr>
            <a:spLocks noGrp="1"/>
          </p:cNvSpPr>
          <p:nvPr>
            <p:ph idx="1"/>
          </p:nvPr>
        </p:nvSpPr>
        <p:spPr/>
        <p:txBody>
          <a:bodyPr/>
          <a:lstStyle/>
          <a:p>
            <a:r>
              <a:rPr lang="pl-PL" dirty="0" smtClean="0"/>
              <a:t>Chłodzenie bez użycia specjalistycznego sprzęty, np. zimne okłady również jest skuteczne.</a:t>
            </a:r>
          </a:p>
          <a:p>
            <a:r>
              <a:rPr lang="pl-PL" dirty="0" smtClean="0"/>
              <a:t>Powikłania hipotermii – bradykardia, trombocytopenia, martwica podskórnej tkanki tłuszczowej.</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23</a:t>
            </a:fld>
            <a:endParaRPr lang="pl-PL"/>
          </a:p>
        </p:txBody>
      </p:sp>
    </p:spTree>
    <p:extLst>
      <p:ext uri="{BB962C8B-B14F-4D97-AF65-F5344CB8AC3E}">
        <p14:creationId xmlns:p14="http://schemas.microsoft.com/office/powerpoint/2010/main" val="1966050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Diagnostyka</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smtClean="0"/>
              <a:t>Monitorowanie EEG – pozwala monitorować proces leczenia oraz określa rokowanie. Metoda diagnostyczna drgawek u noworodka.</a:t>
            </a:r>
          </a:p>
          <a:p>
            <a:r>
              <a:rPr lang="pl-PL" dirty="0" smtClean="0"/>
              <a:t>Wykonanie MRI. USG </a:t>
            </a:r>
            <a:r>
              <a:rPr lang="pl-PL" dirty="0" err="1" smtClean="0"/>
              <a:t>przezciemieniowe</a:t>
            </a:r>
            <a:r>
              <a:rPr lang="pl-PL" dirty="0" smtClean="0"/>
              <a:t> jest mało dokładne. Tomografia komputerowa również jest mniej dokładna, dodatkowo naraża pacjenta na napromieniowanie. Obraz w MRI ułatwia ustalenie rokowania.</a:t>
            </a:r>
          </a:p>
          <a:p>
            <a:r>
              <a:rPr lang="pl-PL" dirty="0" smtClean="0"/>
              <a:t>Leczenie drgawek</a:t>
            </a:r>
          </a:p>
          <a:p>
            <a:r>
              <a:rPr lang="pl-PL" dirty="0" smtClean="0"/>
              <a:t>Odpowiednia wentylacja</a:t>
            </a:r>
          </a:p>
          <a:p>
            <a:r>
              <a:rPr lang="pl-PL" dirty="0" smtClean="0"/>
              <a:t>Wsparcie układu krążenia – wypełnienie łożyska, katecholaminy</a:t>
            </a:r>
          </a:p>
          <a:p>
            <a:r>
              <a:rPr lang="pl-PL" dirty="0" smtClean="0"/>
              <a:t>Badanie dodatkowe – gazometria, morfologia, elektrolity, enzymy wątrobowe, kreatynina.</a:t>
            </a:r>
          </a:p>
          <a:p>
            <a:endParaRPr lang="pl-PL" dirty="0" smtClean="0"/>
          </a:p>
          <a:p>
            <a:endParaRPr lang="pl-PL" dirty="0" smtClean="0"/>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24</a:t>
            </a:fld>
            <a:endParaRPr lang="pl-PL"/>
          </a:p>
        </p:txBody>
      </p:sp>
    </p:spTree>
    <p:extLst>
      <p:ext uri="{BB962C8B-B14F-4D97-AF65-F5344CB8AC3E}">
        <p14:creationId xmlns:p14="http://schemas.microsoft.com/office/powerpoint/2010/main" val="720305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Hipotermia +</a:t>
            </a:r>
            <a:endParaRPr lang="pl-PL" dirty="0"/>
          </a:p>
        </p:txBody>
      </p:sp>
      <p:sp>
        <p:nvSpPr>
          <p:cNvPr id="3" name="Symbol zastępczy zawartości 2"/>
          <p:cNvSpPr>
            <a:spLocks noGrp="1"/>
          </p:cNvSpPr>
          <p:nvPr>
            <p:ph idx="1"/>
          </p:nvPr>
        </p:nvSpPr>
        <p:spPr/>
        <p:txBody>
          <a:bodyPr/>
          <a:lstStyle/>
          <a:p>
            <a:r>
              <a:rPr lang="pl-PL" dirty="0" smtClean="0"/>
              <a:t>Obecnie poszukuje się leku, który zapewniłby dodatkowe działanie </a:t>
            </a:r>
            <a:r>
              <a:rPr lang="pl-PL" dirty="0" err="1" smtClean="0"/>
              <a:t>neuroprotekcyjne</a:t>
            </a:r>
            <a:r>
              <a:rPr lang="pl-PL" dirty="0" smtClean="0"/>
              <a:t> i mógłby być stosowany razem z hipotermią:</a:t>
            </a:r>
          </a:p>
          <a:p>
            <a:pPr marL="514350" indent="-514350">
              <a:buFont typeface="+mj-lt"/>
              <a:buAutoNum type="arabicPeriod"/>
            </a:pPr>
            <a:r>
              <a:rPr lang="pl-PL" dirty="0" smtClean="0"/>
              <a:t>Erytropoetyna</a:t>
            </a:r>
          </a:p>
          <a:p>
            <a:pPr marL="514350" indent="-514350">
              <a:buFont typeface="+mj-lt"/>
              <a:buAutoNum type="arabicPeriod"/>
            </a:pPr>
            <a:r>
              <a:rPr lang="pl-PL" dirty="0" err="1" smtClean="0"/>
              <a:t>Allopurinol</a:t>
            </a:r>
            <a:endParaRPr lang="pl-PL" dirty="0" smtClean="0"/>
          </a:p>
          <a:p>
            <a:pPr marL="514350" indent="-514350">
              <a:buFont typeface="+mj-lt"/>
              <a:buAutoNum type="arabicPeriod"/>
            </a:pPr>
            <a:r>
              <a:rPr lang="pl-PL" dirty="0" err="1" smtClean="0"/>
              <a:t>Dexmetedomidyna</a:t>
            </a:r>
            <a:endParaRPr lang="pl-PL" dirty="0" smtClean="0"/>
          </a:p>
          <a:p>
            <a:pPr marL="514350" indent="-514350">
              <a:buFont typeface="+mj-lt"/>
              <a:buAutoNum type="arabicPeriod"/>
            </a:pPr>
            <a:r>
              <a:rPr lang="pl-PL" dirty="0" smtClean="0"/>
              <a:t>Siarczan magnezu</a:t>
            </a:r>
          </a:p>
          <a:p>
            <a:pPr marL="0" indent="0">
              <a:buNone/>
            </a:pPr>
            <a:r>
              <a:rPr lang="pl-PL" dirty="0" smtClean="0"/>
              <a:t> </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25</a:t>
            </a:fld>
            <a:endParaRPr lang="pl-PL"/>
          </a:p>
        </p:txBody>
      </p:sp>
    </p:spTree>
    <p:extLst>
      <p:ext uri="{BB962C8B-B14F-4D97-AF65-F5344CB8AC3E}">
        <p14:creationId xmlns:p14="http://schemas.microsoft.com/office/powerpoint/2010/main" val="2653680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Rokowanie</a:t>
            </a:r>
            <a:endParaRPr lang="pl-PL" dirty="0"/>
          </a:p>
        </p:txBody>
      </p:sp>
      <p:sp>
        <p:nvSpPr>
          <p:cNvPr id="3" name="Symbol zastępczy zawartości 2"/>
          <p:cNvSpPr>
            <a:spLocks noGrp="1"/>
          </p:cNvSpPr>
          <p:nvPr>
            <p:ph idx="1"/>
          </p:nvPr>
        </p:nvSpPr>
        <p:spPr/>
        <p:txBody>
          <a:bodyPr>
            <a:normAutofit fontScale="77500" lnSpcReduction="20000"/>
          </a:bodyPr>
          <a:lstStyle/>
          <a:p>
            <a:r>
              <a:rPr lang="pl-PL" dirty="0" smtClean="0"/>
              <a:t>Noworodki z encefalopatią lekkiego stopnia – duże </a:t>
            </a:r>
            <a:r>
              <a:rPr lang="pl-PL" dirty="0" err="1" smtClean="0"/>
              <a:t>prawdopodieństwo</a:t>
            </a:r>
            <a:r>
              <a:rPr lang="pl-PL" dirty="0" smtClean="0"/>
              <a:t> prawidłowego rozwoju.</a:t>
            </a:r>
          </a:p>
          <a:p>
            <a:r>
              <a:rPr lang="pl-PL" dirty="0" smtClean="0"/>
              <a:t>Noworodki z encefalopatią o średnim nasileniu – 20-35% ryzyko nieprawidłowego rozwoju</a:t>
            </a:r>
          </a:p>
          <a:p>
            <a:r>
              <a:rPr lang="pl-PL" dirty="0" smtClean="0"/>
              <a:t>Noworodki z ciężką encefalopatią – ok. 75% ryzyko zgonu. Noworodki, które przeżyją będą się nieprawidłowo rozwijać.</a:t>
            </a:r>
          </a:p>
          <a:p>
            <a:r>
              <a:rPr lang="pl-PL" dirty="0" smtClean="0"/>
              <a:t>Obecnie rokowanie na skutek hipotermii ulega znacznemu polepszeniu.</a:t>
            </a:r>
          </a:p>
          <a:p>
            <a:r>
              <a:rPr lang="pl-PL" dirty="0" smtClean="0"/>
              <a:t>MRI wykonane w pierwszych 2 tygodniach dobrze określa rokowanie.</a:t>
            </a:r>
          </a:p>
          <a:p>
            <a:r>
              <a:rPr lang="pl-PL" dirty="0" smtClean="0"/>
              <a:t>Poprawa zapisu EEG w pierwszych 24 godzinach – dobra prognoza</a:t>
            </a:r>
          </a:p>
          <a:p>
            <a:endParaRPr lang="pl-PL" dirty="0" smtClean="0"/>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26</a:t>
            </a:fld>
            <a:endParaRPr lang="pl-PL"/>
          </a:p>
        </p:txBody>
      </p:sp>
    </p:spTree>
    <p:extLst>
      <p:ext uri="{BB962C8B-B14F-4D97-AF65-F5344CB8AC3E}">
        <p14:creationId xmlns:p14="http://schemas.microsoft.com/office/powerpoint/2010/main" val="423194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Zespół aspiracji smółki</a:t>
            </a:r>
            <a:endParaRPr lang="pl-PL" dirty="0"/>
          </a:p>
        </p:txBody>
      </p:sp>
      <p:sp>
        <p:nvSpPr>
          <p:cNvPr id="3" name="Podtytuł 2"/>
          <p:cNvSpPr>
            <a:spLocks noGrp="1"/>
          </p:cNvSpPr>
          <p:nvPr>
            <p:ph type="subTitle" idx="1"/>
          </p:nvPr>
        </p:nvSpPr>
        <p:spPr/>
        <p:txBody>
          <a:bodyPr/>
          <a:lstStyle/>
          <a:p>
            <a:r>
              <a:rPr lang="pl-PL" dirty="0" smtClean="0"/>
              <a:t>Dr n. med. Łukasz Karpiński</a:t>
            </a:r>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27</a:t>
            </a:fld>
            <a:endParaRPr lang="pl-PL"/>
          </a:p>
        </p:txBody>
      </p:sp>
    </p:spTree>
    <p:extLst>
      <p:ext uri="{BB962C8B-B14F-4D97-AF65-F5344CB8AC3E}">
        <p14:creationId xmlns:p14="http://schemas.microsoft.com/office/powerpoint/2010/main" val="1781906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Definicja</a:t>
            </a:r>
            <a:endParaRPr lang="pl-PL" dirty="0"/>
          </a:p>
        </p:txBody>
      </p:sp>
      <p:sp>
        <p:nvSpPr>
          <p:cNvPr id="3" name="Symbol zastępczy zawartości 2"/>
          <p:cNvSpPr>
            <a:spLocks noGrp="1"/>
          </p:cNvSpPr>
          <p:nvPr>
            <p:ph idx="1"/>
          </p:nvPr>
        </p:nvSpPr>
        <p:spPr/>
        <p:txBody>
          <a:bodyPr/>
          <a:lstStyle/>
          <a:p>
            <a:r>
              <a:rPr lang="pl-PL" dirty="0" smtClean="0"/>
              <a:t>Zaburzenia oddychania spowodowane aspiracją smółki do układu oddechowego.</a:t>
            </a:r>
          </a:p>
          <a:p>
            <a:r>
              <a:rPr lang="pl-PL" dirty="0" smtClean="0"/>
              <a:t>Objawy mają szeroki zakres nasilenia. Od niewielkich zaburzeń oddychania po ciężką niewydolność oddechową z nadciśnieniem płucnym.</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28</a:t>
            </a:fld>
            <a:endParaRPr lang="pl-PL"/>
          </a:p>
        </p:txBody>
      </p:sp>
    </p:spTree>
    <p:extLst>
      <p:ext uri="{BB962C8B-B14F-4D97-AF65-F5344CB8AC3E}">
        <p14:creationId xmlns:p14="http://schemas.microsoft.com/office/powerpoint/2010/main" val="3035980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Epidemiologia</a:t>
            </a:r>
            <a:endParaRPr lang="pl-PL" dirty="0"/>
          </a:p>
        </p:txBody>
      </p:sp>
      <p:sp>
        <p:nvSpPr>
          <p:cNvPr id="3" name="Symbol zastępczy zawartości 2"/>
          <p:cNvSpPr>
            <a:spLocks noGrp="1"/>
          </p:cNvSpPr>
          <p:nvPr>
            <p:ph idx="1"/>
          </p:nvPr>
        </p:nvSpPr>
        <p:spPr/>
        <p:txBody>
          <a:bodyPr/>
          <a:lstStyle/>
          <a:p>
            <a:r>
              <a:rPr lang="pl-PL" dirty="0" smtClean="0"/>
              <a:t>Częstość występowania wynosi ok. 1,8%.</a:t>
            </a:r>
          </a:p>
          <a:p>
            <a:r>
              <a:rPr lang="pl-PL" dirty="0" smtClean="0"/>
              <a:t>Dotyczy do ok. 10% noworodków urodzonych z zielonych wód płodowych.</a:t>
            </a:r>
          </a:p>
          <a:p>
            <a:r>
              <a:rPr lang="pl-PL" dirty="0" smtClean="0"/>
              <a:t>Teoretycznie może dotyczyć noworodków po 31 tygodniu ciąży.</a:t>
            </a:r>
          </a:p>
          <a:p>
            <a:r>
              <a:rPr lang="pl-PL" dirty="0" smtClean="0"/>
              <a:t>Występowanie zależy od dojrzałości.</a:t>
            </a:r>
          </a:p>
          <a:p>
            <a:r>
              <a:rPr lang="pl-PL" dirty="0" smtClean="0"/>
              <a:t>Częstość występowania spada z roku na rok.</a:t>
            </a:r>
          </a:p>
        </p:txBody>
      </p:sp>
      <p:sp>
        <p:nvSpPr>
          <p:cNvPr id="4" name="Symbol zastępczy numeru slajdu 3"/>
          <p:cNvSpPr>
            <a:spLocks noGrp="1"/>
          </p:cNvSpPr>
          <p:nvPr>
            <p:ph type="sldNum" sz="quarter" idx="12"/>
          </p:nvPr>
        </p:nvSpPr>
        <p:spPr/>
        <p:txBody>
          <a:bodyPr/>
          <a:lstStyle/>
          <a:p>
            <a:fld id="{0931897F-8F23-433E-A660-EFF8D3EDA506}" type="slidenum">
              <a:rPr lang="pl-PL" smtClean="0"/>
              <a:t>29</a:t>
            </a:fld>
            <a:endParaRPr lang="pl-PL"/>
          </a:p>
        </p:txBody>
      </p:sp>
    </p:spTree>
    <p:extLst>
      <p:ext uri="{BB962C8B-B14F-4D97-AF65-F5344CB8AC3E}">
        <p14:creationId xmlns:p14="http://schemas.microsoft.com/office/powerpoint/2010/main" val="1391870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Powikłania</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Makrosomia – większe ryzyko niedotlenienia oraz urazu okołoporodowego</a:t>
            </a:r>
          </a:p>
          <a:p>
            <a:r>
              <a:rPr lang="pl-PL" dirty="0" smtClean="0"/>
              <a:t>Niewydolność łożyska (</a:t>
            </a:r>
            <a:r>
              <a:rPr lang="pl-PL" dirty="0" err="1" smtClean="0"/>
              <a:t>dysmaturity</a:t>
            </a:r>
            <a:r>
              <a:rPr lang="pl-PL" dirty="0" smtClean="0"/>
              <a:t> – nieprawidłowe dojrzewanie)</a:t>
            </a:r>
          </a:p>
          <a:p>
            <a:r>
              <a:rPr lang="pl-PL" dirty="0" smtClean="0"/>
              <a:t>Większe ryzyko ucisku na pępowinę</a:t>
            </a:r>
          </a:p>
          <a:p>
            <a:r>
              <a:rPr lang="pl-PL" dirty="0" smtClean="0"/>
              <a:t>Większe ryzyko MAS</a:t>
            </a:r>
          </a:p>
          <a:p>
            <a:r>
              <a:rPr lang="pl-PL" dirty="0" smtClean="0"/>
              <a:t>Zwiększone ryzyko obumarcia płodu lub w okresie noworodkowym (w 43 </a:t>
            </a:r>
            <a:r>
              <a:rPr lang="pl-PL" dirty="0" err="1" smtClean="0"/>
              <a:t>tc</a:t>
            </a:r>
            <a:r>
              <a:rPr lang="pl-PL" dirty="0" smtClean="0"/>
              <a:t> 4x, w 44tc. 7x)</a:t>
            </a:r>
          </a:p>
          <a:p>
            <a:r>
              <a:rPr lang="pl-PL" dirty="0" smtClean="0"/>
              <a:t>Większe ryzyko krwotoku po porodzie u matki</a:t>
            </a:r>
          </a:p>
          <a:p>
            <a:endParaRPr lang="pl-PL" dirty="0"/>
          </a:p>
        </p:txBody>
      </p:sp>
    </p:spTree>
    <p:extLst>
      <p:ext uri="{BB962C8B-B14F-4D97-AF65-F5344CB8AC3E}">
        <p14:creationId xmlns:p14="http://schemas.microsoft.com/office/powerpoint/2010/main" val="203423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Patofizjologia</a:t>
            </a:r>
            <a:endParaRPr lang="pl-PL" dirty="0"/>
          </a:p>
        </p:txBody>
      </p:sp>
      <p:sp>
        <p:nvSpPr>
          <p:cNvPr id="3" name="Symbol zastępczy zawartości 2"/>
          <p:cNvSpPr>
            <a:spLocks noGrp="1"/>
          </p:cNvSpPr>
          <p:nvPr>
            <p:ph idx="1"/>
          </p:nvPr>
        </p:nvSpPr>
        <p:spPr/>
        <p:txBody>
          <a:bodyPr/>
          <a:lstStyle/>
          <a:p>
            <a:r>
              <a:rPr lang="pl-PL" dirty="0" smtClean="0"/>
              <a:t>Przebieg choroby obejmuje wewnątrzmaciczny pasaż smółki, aspirację prowadzącą do zmian w płucach</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30</a:t>
            </a:fld>
            <a:endParaRPr lang="pl-PL"/>
          </a:p>
        </p:txBody>
      </p:sp>
    </p:spTree>
    <p:extLst>
      <p:ext uri="{BB962C8B-B14F-4D97-AF65-F5344CB8AC3E}">
        <p14:creationId xmlns:p14="http://schemas.microsoft.com/office/powerpoint/2010/main" val="3531486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Patofizjologia</a:t>
            </a:r>
            <a:endParaRPr lang="pl-PL" dirty="0"/>
          </a:p>
        </p:txBody>
      </p:sp>
      <p:sp>
        <p:nvSpPr>
          <p:cNvPr id="3" name="Symbol zastępczy zawartości 2"/>
          <p:cNvSpPr>
            <a:spLocks noGrp="1"/>
          </p:cNvSpPr>
          <p:nvPr>
            <p:ph idx="1"/>
          </p:nvPr>
        </p:nvSpPr>
        <p:spPr/>
        <p:txBody>
          <a:bodyPr>
            <a:normAutofit fontScale="85000" lnSpcReduction="20000"/>
          </a:bodyPr>
          <a:lstStyle/>
          <a:p>
            <a:pPr marL="0" indent="0" algn="ctr">
              <a:buNone/>
            </a:pPr>
            <a:r>
              <a:rPr lang="pl-PL" dirty="0" smtClean="0"/>
              <a:t>Skład smółki</a:t>
            </a:r>
          </a:p>
          <a:p>
            <a:r>
              <a:rPr lang="pl-PL" dirty="0" smtClean="0"/>
              <a:t>Smółka to gęsta, zielono-czarna, bezwonna substancja obecna w przewodzie pokarmowym od ok. 3 miesiąca życia.</a:t>
            </a:r>
          </a:p>
          <a:p>
            <a:r>
              <a:rPr lang="pl-PL" dirty="0" smtClean="0"/>
              <a:t>Na smółkę składają się pozostałości komórek jelita oraz skóry, śluz, meszek płodowy, maź płodowa, płyn owodniowy oraz wydzieliny jelita. Zawiera specyficzne dla grupy krwi glikoproteiny oraz niewielką ilość lipidów oraz białek. Kolor smółki zależy od barwników z żółci.</a:t>
            </a:r>
          </a:p>
          <a:p>
            <a:r>
              <a:rPr lang="pl-PL" dirty="0" smtClean="0"/>
              <a:t>Smółka jest sterylna, jednak jej obecność w płucach powoduje wydzielanie cytokin prozapalnych.</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31</a:t>
            </a:fld>
            <a:endParaRPr lang="pl-PL"/>
          </a:p>
        </p:txBody>
      </p:sp>
    </p:spTree>
    <p:extLst>
      <p:ext uri="{BB962C8B-B14F-4D97-AF65-F5344CB8AC3E}">
        <p14:creationId xmlns:p14="http://schemas.microsoft.com/office/powerpoint/2010/main" val="3926478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Patofizjologia</a:t>
            </a:r>
            <a:endParaRPr lang="pl-PL" dirty="0"/>
          </a:p>
        </p:txBody>
      </p:sp>
      <p:sp>
        <p:nvSpPr>
          <p:cNvPr id="3" name="Symbol zastępczy zawartości 2"/>
          <p:cNvSpPr>
            <a:spLocks noGrp="1"/>
          </p:cNvSpPr>
          <p:nvPr>
            <p:ph idx="1"/>
          </p:nvPr>
        </p:nvSpPr>
        <p:spPr/>
        <p:txBody>
          <a:bodyPr>
            <a:normAutofit lnSpcReduction="10000"/>
          </a:bodyPr>
          <a:lstStyle/>
          <a:p>
            <a:pPr marL="0" indent="0" algn="ctr">
              <a:buNone/>
            </a:pPr>
            <a:r>
              <a:rPr lang="pl-PL" dirty="0" smtClean="0"/>
              <a:t>Pasaż smółki</a:t>
            </a:r>
          </a:p>
          <a:p>
            <a:r>
              <a:rPr lang="pl-PL" dirty="0" smtClean="0"/>
              <a:t>Ruchy jelit rozpoczynają się już w pierwszym trymestrze.</a:t>
            </a:r>
          </a:p>
          <a:p>
            <a:r>
              <a:rPr lang="pl-PL" dirty="0" smtClean="0"/>
              <a:t>Po 16 tygodniu ciąży spowalniają, aby całkowicie zaniknąć po 20 tygodniu ciąży.</a:t>
            </a:r>
          </a:p>
          <a:p>
            <a:r>
              <a:rPr lang="pl-PL" dirty="0" smtClean="0"/>
              <a:t>Do wydalenia smółki nie dochodzi z uwagi na brak unerwienia odbytu.</a:t>
            </a:r>
          </a:p>
          <a:p>
            <a:r>
              <a:rPr lang="pl-PL" dirty="0" smtClean="0"/>
              <a:t>Oddanie smółki do płynu owodniowego jest rzadkie między 20 a 34 tygodniem ciąży.</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32</a:t>
            </a:fld>
            <a:endParaRPr lang="pl-PL"/>
          </a:p>
        </p:txBody>
      </p:sp>
    </p:spTree>
    <p:extLst>
      <p:ext uri="{BB962C8B-B14F-4D97-AF65-F5344CB8AC3E}">
        <p14:creationId xmlns:p14="http://schemas.microsoft.com/office/powerpoint/2010/main" val="1328807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Patofizjologia</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Pasaż smółki</a:t>
            </a:r>
          </a:p>
          <a:p>
            <a:r>
              <a:rPr lang="pl-PL" dirty="0" smtClean="0"/>
              <a:t>Oddanie smółki może być spowodowane wzmożoną perystaltyką oraz porażeniem zwieracza odbytu na skutek pobudzenia układu przywspółczulnego po ucisku na pępowinę lub z powodu hipoksji.</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33</a:t>
            </a:fld>
            <a:endParaRPr lang="pl-PL"/>
          </a:p>
        </p:txBody>
      </p:sp>
    </p:spTree>
    <p:extLst>
      <p:ext uri="{BB962C8B-B14F-4D97-AF65-F5344CB8AC3E}">
        <p14:creationId xmlns:p14="http://schemas.microsoft.com/office/powerpoint/2010/main" val="1266467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Patofizjologia</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Aspiracja</a:t>
            </a:r>
          </a:p>
          <a:p>
            <a:r>
              <a:rPr lang="pl-PL" dirty="0" smtClean="0"/>
              <a:t>Do aspiracji dochodzi wewnątrzmacicznie, w trakcie </a:t>
            </a:r>
            <a:r>
              <a:rPr lang="pl-PL" dirty="0" err="1" smtClean="0"/>
              <a:t>gaspingów</a:t>
            </a:r>
            <a:r>
              <a:rPr lang="pl-PL" dirty="0" smtClean="0"/>
              <a:t> lub na skutek pierwszych wdechów podczas porodu, szczególnie u noworodków z depresją oddechową po urodzeniu.</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34</a:t>
            </a:fld>
            <a:endParaRPr lang="pl-PL"/>
          </a:p>
        </p:txBody>
      </p:sp>
    </p:spTree>
    <p:extLst>
      <p:ext uri="{BB962C8B-B14F-4D97-AF65-F5344CB8AC3E}">
        <p14:creationId xmlns:p14="http://schemas.microsoft.com/office/powerpoint/2010/main" val="34689117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Patofizjologia</a:t>
            </a:r>
            <a:endParaRPr lang="pl-PL" dirty="0"/>
          </a:p>
        </p:txBody>
      </p:sp>
      <p:sp>
        <p:nvSpPr>
          <p:cNvPr id="3" name="Symbol zastępczy zawartości 2"/>
          <p:cNvSpPr>
            <a:spLocks noGrp="1"/>
          </p:cNvSpPr>
          <p:nvPr>
            <p:ph idx="1"/>
          </p:nvPr>
        </p:nvSpPr>
        <p:spPr/>
        <p:txBody>
          <a:bodyPr>
            <a:normAutofit fontScale="85000" lnSpcReduction="10000"/>
          </a:bodyPr>
          <a:lstStyle/>
          <a:p>
            <a:pPr marL="0" indent="0" algn="ctr">
              <a:buNone/>
            </a:pPr>
            <a:r>
              <a:rPr lang="pl-PL" dirty="0" smtClean="0"/>
              <a:t>Wpływ smółki na układ oddechowy</a:t>
            </a:r>
          </a:p>
          <a:p>
            <a:r>
              <a:rPr lang="pl-PL" dirty="0" smtClean="0"/>
              <a:t>Obstrukcja – całkowite zatkanie dróg oddechowych lub częściowe prowadzące do mechanizmu pułapki powietrznej.</a:t>
            </a:r>
          </a:p>
          <a:p>
            <a:r>
              <a:rPr lang="pl-PL" dirty="0" smtClean="0"/>
              <a:t>Chemiczne zapalenie płuc – nasilające się w pierwszych 24-48 godzinach życia.</a:t>
            </a:r>
          </a:p>
          <a:p>
            <a:r>
              <a:rPr lang="pl-PL" dirty="0" smtClean="0"/>
              <a:t>Zakażenie bakteryjne – smółka jest dobrym środowiskiem dla bakterii (szczególnie </a:t>
            </a:r>
            <a:r>
              <a:rPr lang="pl-PL" dirty="0" err="1" smtClean="0"/>
              <a:t>E.coli</a:t>
            </a:r>
            <a:r>
              <a:rPr lang="pl-PL" dirty="0" smtClean="0"/>
              <a:t>)</a:t>
            </a:r>
          </a:p>
          <a:p>
            <a:r>
              <a:rPr lang="pl-PL" dirty="0" smtClean="0"/>
              <a:t>Inaktywacja surfaktantu oraz zmniejszona produkcja</a:t>
            </a:r>
          </a:p>
          <a:p>
            <a:r>
              <a:rPr lang="pl-PL" dirty="0" smtClean="0"/>
              <a:t>Hipoksemia z następującym nadciśnieniem płucnym</a:t>
            </a:r>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35</a:t>
            </a:fld>
            <a:endParaRPr lang="pl-PL"/>
          </a:p>
        </p:txBody>
      </p:sp>
    </p:spTree>
    <p:extLst>
      <p:ext uri="{BB962C8B-B14F-4D97-AF65-F5344CB8AC3E}">
        <p14:creationId xmlns:p14="http://schemas.microsoft.com/office/powerpoint/2010/main" val="26827123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Objawy</a:t>
            </a:r>
            <a:endParaRPr lang="pl-PL" dirty="0"/>
          </a:p>
        </p:txBody>
      </p:sp>
      <p:sp>
        <p:nvSpPr>
          <p:cNvPr id="3" name="Symbol zastępczy zawartości 2"/>
          <p:cNvSpPr>
            <a:spLocks noGrp="1"/>
          </p:cNvSpPr>
          <p:nvPr>
            <p:ph idx="1"/>
          </p:nvPr>
        </p:nvSpPr>
        <p:spPr/>
        <p:txBody>
          <a:bodyPr/>
          <a:lstStyle/>
          <a:p>
            <a:r>
              <a:rPr lang="pl-PL" dirty="0" smtClean="0"/>
              <a:t>Obecność zielonych wód płodowych oraz obecność smółki na skórze, kikucie pępowiny oraz pod paznokciami.</a:t>
            </a:r>
          </a:p>
          <a:p>
            <a:r>
              <a:rPr lang="pl-PL" dirty="0" smtClean="0"/>
              <a:t>Depresja oddechowa po porodzie u ok. 20-30% pacjentów</a:t>
            </a:r>
          </a:p>
          <a:p>
            <a:r>
              <a:rPr lang="pl-PL" dirty="0" smtClean="0"/>
              <a:t>Często noworodki </a:t>
            </a:r>
            <a:r>
              <a:rPr lang="pl-PL" dirty="0" err="1" smtClean="0"/>
              <a:t>hipotroficzne</a:t>
            </a:r>
            <a:r>
              <a:rPr lang="pl-PL" dirty="0" smtClean="0"/>
              <a:t> lub przenoszone.</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36</a:t>
            </a:fld>
            <a:endParaRPr lang="pl-PL"/>
          </a:p>
        </p:txBody>
      </p:sp>
    </p:spTree>
    <p:extLst>
      <p:ext uri="{BB962C8B-B14F-4D97-AF65-F5344CB8AC3E}">
        <p14:creationId xmlns:p14="http://schemas.microsoft.com/office/powerpoint/2010/main" val="19260935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Objawy</a:t>
            </a:r>
            <a:endParaRPr lang="pl-PL" dirty="0"/>
          </a:p>
        </p:txBody>
      </p:sp>
      <p:sp>
        <p:nvSpPr>
          <p:cNvPr id="3" name="Symbol zastępczy zawartości 2"/>
          <p:cNvSpPr>
            <a:spLocks noGrp="1"/>
          </p:cNvSpPr>
          <p:nvPr>
            <p:ph idx="1"/>
          </p:nvPr>
        </p:nvSpPr>
        <p:spPr/>
        <p:txBody>
          <a:bodyPr>
            <a:normAutofit fontScale="85000" lnSpcReduction="20000"/>
          </a:bodyPr>
          <a:lstStyle/>
          <a:p>
            <a:pPr marL="0" indent="0" algn="ctr">
              <a:buNone/>
            </a:pPr>
            <a:r>
              <a:rPr lang="pl-PL" dirty="0" smtClean="0"/>
              <a:t>Objawy płucne</a:t>
            </a:r>
          </a:p>
          <a:p>
            <a:r>
              <a:rPr lang="pl-PL" dirty="0" smtClean="0"/>
              <a:t>Zaburzenia oddychania – spadek podatności płuc oraz uruchomienie dodatkowych mięśni oddechowych, stękanie wydechowe.</a:t>
            </a:r>
          </a:p>
          <a:p>
            <a:r>
              <a:rPr lang="pl-PL" dirty="0" smtClean="0"/>
              <a:t>Beczkowato ustawiona klatka piersiowa.</a:t>
            </a:r>
          </a:p>
          <a:p>
            <a:r>
              <a:rPr lang="pl-PL" dirty="0" err="1" smtClean="0"/>
              <a:t>Tachypnoe</a:t>
            </a:r>
            <a:r>
              <a:rPr lang="pl-PL" dirty="0" smtClean="0"/>
              <a:t>, sinica</a:t>
            </a:r>
          </a:p>
          <a:p>
            <a:r>
              <a:rPr lang="pl-PL" dirty="0" smtClean="0"/>
              <a:t>Zaburzenia oddychania pojawiają się od razu po porodzie lub do 15 minut po urodzeniu.</a:t>
            </a:r>
          </a:p>
          <a:p>
            <a:r>
              <a:rPr lang="pl-PL" dirty="0" smtClean="0"/>
              <a:t>Zaburzeniom oddychania często towarzyszy odma opłucnowa lub </a:t>
            </a:r>
            <a:r>
              <a:rPr lang="pl-PL" dirty="0" err="1" smtClean="0"/>
              <a:t>śródpiersiowa</a:t>
            </a:r>
            <a:r>
              <a:rPr lang="pl-PL" dirty="0" smtClean="0"/>
              <a:t>.</a:t>
            </a:r>
          </a:p>
          <a:p>
            <a:r>
              <a:rPr lang="pl-PL" dirty="0" smtClean="0"/>
              <a:t>Nadciśnienie płucne.</a:t>
            </a:r>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37</a:t>
            </a:fld>
            <a:endParaRPr lang="pl-PL"/>
          </a:p>
        </p:txBody>
      </p:sp>
    </p:spTree>
    <p:extLst>
      <p:ext uri="{BB962C8B-B14F-4D97-AF65-F5344CB8AC3E}">
        <p14:creationId xmlns:p14="http://schemas.microsoft.com/office/powerpoint/2010/main" val="20210305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Rozpoznanie</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Wywiad okołoporodowy</a:t>
            </a:r>
          </a:p>
          <a:p>
            <a:r>
              <a:rPr lang="pl-PL" dirty="0" smtClean="0"/>
              <a:t>Zaburzenia oddychania po porodzie.</a:t>
            </a:r>
          </a:p>
          <a:p>
            <a:r>
              <a:rPr lang="pl-PL" dirty="0" smtClean="0"/>
              <a:t>Zmiany w RTG</a:t>
            </a:r>
          </a:p>
          <a:p>
            <a:r>
              <a:rPr lang="pl-PL" dirty="0" smtClean="0"/>
              <a:t>Obecność smółki poniżej strun głosowych</a:t>
            </a:r>
          </a:p>
          <a:p>
            <a:r>
              <a:rPr lang="pl-PL" dirty="0" err="1" smtClean="0"/>
              <a:t>Hyperkarbia</a:t>
            </a:r>
            <a:r>
              <a:rPr lang="pl-PL" dirty="0" smtClean="0"/>
              <a:t> oraz hipoksja w badaniu gazometrycznym</a:t>
            </a:r>
          </a:p>
          <a:p>
            <a:r>
              <a:rPr lang="pl-PL" dirty="0" smtClean="0"/>
              <a:t>Wykładniki nadciśnienia płucnego w badaniu echokardiograficznym.</a:t>
            </a:r>
          </a:p>
          <a:p>
            <a:r>
              <a:rPr lang="pl-PL" dirty="0" smtClean="0"/>
              <a:t>Diagnostyka w kierunku zakażenia</a:t>
            </a:r>
          </a:p>
          <a:p>
            <a:endParaRPr lang="pl-PL" dirty="0" smtClean="0"/>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38</a:t>
            </a:fld>
            <a:endParaRPr lang="pl-PL"/>
          </a:p>
        </p:txBody>
      </p:sp>
    </p:spTree>
    <p:extLst>
      <p:ext uri="{BB962C8B-B14F-4D97-AF65-F5344CB8AC3E}">
        <p14:creationId xmlns:p14="http://schemas.microsoft.com/office/powerpoint/2010/main" val="42116146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Zapobieganie</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Odpowiednie postępowanie w trakcie porodu</a:t>
            </a:r>
          </a:p>
          <a:p>
            <a:r>
              <a:rPr lang="pl-PL" dirty="0" smtClean="0"/>
              <a:t>Zapobieganie hipoksji – monitorowanie KTG</a:t>
            </a:r>
          </a:p>
          <a:p>
            <a:r>
              <a:rPr lang="pl-PL" dirty="0"/>
              <a:t>U</a:t>
            </a:r>
            <a:r>
              <a:rPr lang="pl-PL" dirty="0" smtClean="0"/>
              <a:t>nikanie przenoszenia ciąży – indukcja porodu po 41tc.</a:t>
            </a:r>
          </a:p>
          <a:p>
            <a:r>
              <a:rPr lang="pl-PL" dirty="0" err="1" smtClean="0"/>
              <a:t>Amnoinfuzje</a:t>
            </a:r>
            <a:r>
              <a:rPr lang="pl-PL" dirty="0" smtClean="0"/>
              <a:t> – niezalecane jako standardowe postępowanie przy obecności smółki w trakcie porodu</a:t>
            </a:r>
          </a:p>
          <a:p>
            <a:endParaRPr lang="pl-PL" dirty="0" smtClean="0"/>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39</a:t>
            </a:fld>
            <a:endParaRPr lang="pl-PL"/>
          </a:p>
        </p:txBody>
      </p:sp>
    </p:spTree>
    <p:extLst>
      <p:ext uri="{BB962C8B-B14F-4D97-AF65-F5344CB8AC3E}">
        <p14:creationId xmlns:p14="http://schemas.microsoft.com/office/powerpoint/2010/main" val="4062037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Zapobieganie oraz leczenie</a:t>
            </a:r>
            <a:endParaRPr lang="pl-PL" dirty="0"/>
          </a:p>
        </p:txBody>
      </p:sp>
      <p:sp>
        <p:nvSpPr>
          <p:cNvPr id="3" name="Symbol zastępczy zawartości 2"/>
          <p:cNvSpPr>
            <a:spLocks noGrp="1"/>
          </p:cNvSpPr>
          <p:nvPr>
            <p:ph idx="1"/>
          </p:nvPr>
        </p:nvSpPr>
        <p:spPr/>
        <p:txBody>
          <a:bodyPr/>
          <a:lstStyle/>
          <a:p>
            <a:r>
              <a:rPr lang="pl-PL" dirty="0" smtClean="0"/>
              <a:t>Ukończenie ciąży</a:t>
            </a:r>
          </a:p>
          <a:p>
            <a:r>
              <a:rPr lang="pl-PL" dirty="0" smtClean="0"/>
              <a:t>Po skończeniu 41tc. Zaleca się indukcję porodu.</a:t>
            </a:r>
          </a:p>
          <a:p>
            <a:r>
              <a:rPr lang="pl-PL" dirty="0" smtClean="0"/>
              <a:t>Alternatywą jest postępowanie wyczekujące z monitorowaniem płodu 2 razy </a:t>
            </a:r>
            <a:r>
              <a:rPr lang="pl-PL" smtClean="0"/>
              <a:t>w tygodniu.</a:t>
            </a:r>
            <a:endParaRPr lang="pl-PL"/>
          </a:p>
        </p:txBody>
      </p:sp>
    </p:spTree>
    <p:extLst>
      <p:ext uri="{BB962C8B-B14F-4D97-AF65-F5344CB8AC3E}">
        <p14:creationId xmlns:p14="http://schemas.microsoft.com/office/powerpoint/2010/main" val="3764343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Zapobieganie</a:t>
            </a:r>
            <a:endParaRPr lang="pl-PL" dirty="0"/>
          </a:p>
        </p:txBody>
      </p:sp>
      <p:sp>
        <p:nvSpPr>
          <p:cNvPr id="3" name="Symbol zastępczy zawartości 2"/>
          <p:cNvSpPr>
            <a:spLocks noGrp="1"/>
          </p:cNvSpPr>
          <p:nvPr>
            <p:ph idx="1"/>
          </p:nvPr>
        </p:nvSpPr>
        <p:spPr/>
        <p:txBody>
          <a:bodyPr>
            <a:normAutofit fontScale="85000" lnSpcReduction="20000"/>
          </a:bodyPr>
          <a:lstStyle/>
          <a:p>
            <a:pPr marL="0" indent="0" algn="ctr">
              <a:buNone/>
            </a:pPr>
            <a:r>
              <a:rPr lang="pl-PL" dirty="0" smtClean="0"/>
              <a:t>Postępowanie w trakcie porodu</a:t>
            </a:r>
          </a:p>
          <a:p>
            <a:r>
              <a:rPr lang="pl-PL" dirty="0" smtClean="0"/>
              <a:t>Odsysanie treści z jamy ustnej po wytoczeniu samej główki – zabieg nieszkodliwy oraz nieskuteczny – obecnie niezalecany</a:t>
            </a:r>
          </a:p>
          <a:p>
            <a:r>
              <a:rPr lang="pl-PL" dirty="0" smtClean="0"/>
              <a:t>Po porodzie nie zaleca się intubacji oraz oczyszczania dróg oddechowych u żywotnych noworodków oraz u pacjentów z depresją oddechową.</a:t>
            </a:r>
          </a:p>
          <a:p>
            <a:r>
              <a:rPr lang="pl-PL" dirty="0" smtClean="0"/>
              <a:t>Obecne zalecenia NLS mówią, że u noworodków nieoddychających zaleca się inspekcję gardła pod kontrolą wzroku oraz odessanie obecnej treści.</a:t>
            </a:r>
          </a:p>
          <a:p>
            <a:r>
              <a:rPr lang="pl-PL" dirty="0" smtClean="0"/>
              <a:t>Obecność zaburzeń oddychania po porodzie – noworodek wymaga obserwacji na oddziale.</a:t>
            </a:r>
          </a:p>
          <a:p>
            <a:endParaRPr lang="pl-PL" dirty="0" smtClean="0"/>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40</a:t>
            </a:fld>
            <a:endParaRPr lang="pl-PL"/>
          </a:p>
        </p:txBody>
      </p:sp>
    </p:spTree>
    <p:extLst>
      <p:ext uri="{BB962C8B-B14F-4D97-AF65-F5344CB8AC3E}">
        <p14:creationId xmlns:p14="http://schemas.microsoft.com/office/powerpoint/2010/main" val="2668327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Leczenie</a:t>
            </a:r>
            <a:endParaRPr lang="pl-PL" dirty="0"/>
          </a:p>
        </p:txBody>
      </p:sp>
      <p:sp>
        <p:nvSpPr>
          <p:cNvPr id="3" name="Symbol zastępczy zawartości 2"/>
          <p:cNvSpPr>
            <a:spLocks noGrp="1"/>
          </p:cNvSpPr>
          <p:nvPr>
            <p:ph idx="1"/>
          </p:nvPr>
        </p:nvSpPr>
        <p:spPr/>
        <p:txBody>
          <a:bodyPr>
            <a:normAutofit fontScale="92500" lnSpcReduction="20000"/>
          </a:bodyPr>
          <a:lstStyle/>
          <a:p>
            <a:pPr marL="0" indent="0" algn="ctr">
              <a:buNone/>
            </a:pPr>
            <a:r>
              <a:rPr lang="pl-PL" dirty="0" smtClean="0"/>
              <a:t>Leczenie objawowe</a:t>
            </a:r>
          </a:p>
          <a:p>
            <a:r>
              <a:rPr lang="pl-PL" dirty="0" smtClean="0"/>
              <a:t>Zapewnienie prawidłowej </a:t>
            </a:r>
            <a:r>
              <a:rPr lang="pl-PL" dirty="0" err="1" smtClean="0"/>
              <a:t>oksygenacji</a:t>
            </a:r>
            <a:endParaRPr lang="pl-PL" dirty="0" smtClean="0"/>
          </a:p>
          <a:p>
            <a:r>
              <a:rPr lang="pl-PL" dirty="0" smtClean="0"/>
              <a:t>Zapewnienie prawidłowego ciśnienia oraz perfuzji</a:t>
            </a:r>
          </a:p>
          <a:p>
            <a:r>
              <a:rPr lang="pl-PL" dirty="0" smtClean="0"/>
              <a:t>Korekcja hipoglikemii oraz kwasicy</a:t>
            </a:r>
          </a:p>
          <a:p>
            <a:r>
              <a:rPr lang="pl-PL" dirty="0" smtClean="0"/>
              <a:t>Antybiotykoterapia empiryczna</a:t>
            </a:r>
          </a:p>
          <a:p>
            <a:r>
              <a:rPr lang="pl-PL" dirty="0" smtClean="0"/>
              <a:t>Temperatura neutralna – poza objawami encefalopatii </a:t>
            </a:r>
            <a:r>
              <a:rPr lang="pl-PL" dirty="0" err="1" smtClean="0"/>
              <a:t>niedotlenieniowo</a:t>
            </a:r>
            <a:r>
              <a:rPr lang="pl-PL" dirty="0" smtClean="0"/>
              <a:t>-niedokrwiennej</a:t>
            </a:r>
          </a:p>
          <a:p>
            <a:r>
              <a:rPr lang="pl-PL" dirty="0" err="1" smtClean="0"/>
              <a:t>Minimal</a:t>
            </a:r>
            <a:r>
              <a:rPr lang="pl-PL" dirty="0" smtClean="0"/>
              <a:t> </a:t>
            </a:r>
            <a:r>
              <a:rPr lang="pl-PL" dirty="0" err="1" smtClean="0"/>
              <a:t>handling</a:t>
            </a:r>
            <a:r>
              <a:rPr lang="pl-PL" dirty="0" smtClean="0"/>
              <a:t> – duża ilość bodźców oraz niepokój zwiększa prawdopodobieństwo nadciśnienia płucnego</a:t>
            </a:r>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41</a:t>
            </a:fld>
            <a:endParaRPr lang="pl-PL"/>
          </a:p>
        </p:txBody>
      </p:sp>
    </p:spTree>
    <p:extLst>
      <p:ext uri="{BB962C8B-B14F-4D97-AF65-F5344CB8AC3E}">
        <p14:creationId xmlns:p14="http://schemas.microsoft.com/office/powerpoint/2010/main" val="3417486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Leczenie</a:t>
            </a:r>
            <a:endParaRPr lang="pl-PL" dirty="0"/>
          </a:p>
        </p:txBody>
      </p:sp>
      <p:sp>
        <p:nvSpPr>
          <p:cNvPr id="3" name="Symbol zastępczy zawartości 2"/>
          <p:cNvSpPr>
            <a:spLocks noGrp="1"/>
          </p:cNvSpPr>
          <p:nvPr>
            <p:ph idx="1"/>
          </p:nvPr>
        </p:nvSpPr>
        <p:spPr/>
        <p:txBody>
          <a:bodyPr>
            <a:normAutofit fontScale="77500" lnSpcReduction="20000"/>
          </a:bodyPr>
          <a:lstStyle/>
          <a:p>
            <a:pPr marL="0" indent="0" algn="ctr">
              <a:buNone/>
            </a:pPr>
            <a:r>
              <a:rPr lang="pl-PL" dirty="0" smtClean="0"/>
              <a:t>Tlenoterapia</a:t>
            </a:r>
          </a:p>
          <a:p>
            <a:r>
              <a:rPr lang="pl-PL" dirty="0" smtClean="0"/>
              <a:t>Początkowo utrzymanie saturacji ok.99% następnie po wykluczeniu nadciśnienia saturacja bezwzględnie powyżej 90%.</a:t>
            </a:r>
          </a:p>
          <a:p>
            <a:r>
              <a:rPr lang="pl-PL" dirty="0" smtClean="0"/>
              <a:t>Unikanie hipoksemii za wszelką cenę.</a:t>
            </a:r>
          </a:p>
          <a:p>
            <a:pPr marL="0" indent="0" algn="ctr">
              <a:buNone/>
            </a:pPr>
            <a:r>
              <a:rPr lang="pl-PL" dirty="0" smtClean="0"/>
              <a:t>Wsparcie oddechu</a:t>
            </a:r>
          </a:p>
          <a:p>
            <a:r>
              <a:rPr lang="pl-PL" dirty="0" smtClean="0"/>
              <a:t>Przy zapotrzebowaniu na tlen powyżej 40% należy rozpocząć wsparcie nieinwazyjne.</a:t>
            </a:r>
          </a:p>
          <a:p>
            <a:r>
              <a:rPr lang="pl-PL" dirty="0" smtClean="0"/>
              <a:t>Wsparcie </a:t>
            </a:r>
            <a:r>
              <a:rPr lang="pl-PL" dirty="0" err="1" smtClean="0"/>
              <a:t>nCPAP</a:t>
            </a:r>
            <a:r>
              <a:rPr lang="pl-PL" dirty="0" smtClean="0"/>
              <a:t> należy stosować ostrożnie przy obecności pułapki powietrznej (beczkowata klatka piersiowa.</a:t>
            </a:r>
          </a:p>
          <a:p>
            <a:r>
              <a:rPr lang="pl-PL" dirty="0" smtClean="0"/>
              <a:t>30% noworodków wymaga wentylacji mechanicznej. Należy rozważyć HFO oraz ECMO.</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42</a:t>
            </a:fld>
            <a:endParaRPr lang="pl-PL"/>
          </a:p>
        </p:txBody>
      </p:sp>
    </p:spTree>
    <p:extLst>
      <p:ext uri="{BB962C8B-B14F-4D97-AF65-F5344CB8AC3E}">
        <p14:creationId xmlns:p14="http://schemas.microsoft.com/office/powerpoint/2010/main" val="9526808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Leczenie</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Sedacja</a:t>
            </a:r>
          </a:p>
          <a:p>
            <a:r>
              <a:rPr lang="pl-PL" dirty="0" smtClean="0"/>
              <a:t>Wysiłek </a:t>
            </a:r>
            <a:r>
              <a:rPr lang="pl-PL" dirty="0" err="1" smtClean="0"/>
              <a:t>oechowy</a:t>
            </a:r>
            <a:r>
              <a:rPr lang="pl-PL" dirty="0" smtClean="0"/>
              <a:t> może zwiększyć prawdopodobieństwo odmy, zwiększa opór naczyń płucnych, powoduje hipoksemię.</a:t>
            </a:r>
          </a:p>
          <a:p>
            <a:r>
              <a:rPr lang="pl-PL" dirty="0" smtClean="0"/>
              <a:t>Zaleca się podaż morfiny lub fentanylu w ciągłym wlewie.</a:t>
            </a:r>
          </a:p>
          <a:p>
            <a:r>
              <a:rPr lang="pl-PL" dirty="0" smtClean="0"/>
              <a:t>Czasami podaję się </a:t>
            </a:r>
            <a:r>
              <a:rPr lang="pl-PL" dirty="0" err="1" smtClean="0"/>
              <a:t>midanium</a:t>
            </a:r>
            <a:r>
              <a:rPr lang="pl-PL" dirty="0" smtClean="0"/>
              <a:t> lub </a:t>
            </a:r>
            <a:r>
              <a:rPr lang="pl-PL" dirty="0" err="1" smtClean="0"/>
              <a:t>pancuronium</a:t>
            </a:r>
            <a:r>
              <a:rPr lang="pl-PL" dirty="0" smtClean="0"/>
              <a:t>.</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43</a:t>
            </a:fld>
            <a:endParaRPr lang="pl-PL"/>
          </a:p>
        </p:txBody>
      </p:sp>
    </p:spTree>
    <p:extLst>
      <p:ext uri="{BB962C8B-B14F-4D97-AF65-F5344CB8AC3E}">
        <p14:creationId xmlns:p14="http://schemas.microsoft.com/office/powerpoint/2010/main" val="31786408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Leczenie</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Surfaktant</a:t>
            </a:r>
          </a:p>
          <a:p>
            <a:r>
              <a:rPr lang="pl-PL" dirty="0" smtClean="0"/>
              <a:t>U noworodków z zapotrzebowaniem na tlen powyżej 50% i MAP powyżej 10-12mmHg zaleca się podaż surfaktantu (150mg/kg).</a:t>
            </a:r>
          </a:p>
          <a:p>
            <a:r>
              <a:rPr lang="pl-PL" dirty="0" smtClean="0"/>
              <a:t>Płukanie roztworem surfaktantu – nie jest zalecane jako standardowa metoda leczenia.</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44</a:t>
            </a:fld>
            <a:endParaRPr lang="pl-PL"/>
          </a:p>
        </p:txBody>
      </p:sp>
    </p:spTree>
    <p:extLst>
      <p:ext uri="{BB962C8B-B14F-4D97-AF65-F5344CB8AC3E}">
        <p14:creationId xmlns:p14="http://schemas.microsoft.com/office/powerpoint/2010/main" val="12557221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Leczenie</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Tlenek azotu</a:t>
            </a:r>
          </a:p>
          <a:p>
            <a:r>
              <a:rPr lang="pl-PL" dirty="0" smtClean="0"/>
              <a:t>Zaleca się podanie </a:t>
            </a:r>
            <a:r>
              <a:rPr lang="pl-PL" dirty="0" err="1" smtClean="0"/>
              <a:t>iNO</a:t>
            </a:r>
            <a:r>
              <a:rPr lang="pl-PL" dirty="0" smtClean="0"/>
              <a:t> przy wykładnikach nadciśnienia płucnego.</a:t>
            </a:r>
          </a:p>
          <a:p>
            <a:r>
              <a:rPr lang="pl-PL" dirty="0" smtClean="0"/>
              <a:t>Zamiennie można stosować </a:t>
            </a:r>
            <a:r>
              <a:rPr lang="pl-PL" dirty="0" err="1" smtClean="0"/>
              <a:t>sildenafil</a:t>
            </a:r>
            <a:r>
              <a:rPr lang="pl-PL" dirty="0" smtClean="0"/>
              <a:t>.</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45</a:t>
            </a:fld>
            <a:endParaRPr lang="pl-PL"/>
          </a:p>
        </p:txBody>
      </p:sp>
    </p:spTree>
    <p:extLst>
      <p:ext uri="{BB962C8B-B14F-4D97-AF65-F5344CB8AC3E}">
        <p14:creationId xmlns:p14="http://schemas.microsoft.com/office/powerpoint/2010/main" val="4489956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Leczenie</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Układ krążeniowy</a:t>
            </a:r>
          </a:p>
          <a:p>
            <a:r>
              <a:rPr lang="pl-PL" dirty="0" smtClean="0"/>
              <a:t>Utrzymanie prawidłowego wypełnienia łożyska.</a:t>
            </a:r>
          </a:p>
          <a:p>
            <a:r>
              <a:rPr lang="pl-PL" dirty="0" smtClean="0"/>
              <a:t>Zapotrzebowanie na płyny w pierwszej dobie ok. 65ml/kg/d</a:t>
            </a:r>
          </a:p>
          <a:p>
            <a:r>
              <a:rPr lang="pl-PL" dirty="0" smtClean="0"/>
              <a:t>Utrzymanie hematokrytu powyżej 40-45%.</a:t>
            </a:r>
          </a:p>
          <a:p>
            <a:r>
              <a:rPr lang="pl-PL" dirty="0" smtClean="0"/>
              <a:t>Często wymagane jest podawanie katecholamin.</a:t>
            </a:r>
          </a:p>
          <a:p>
            <a:pPr marL="0" indent="0">
              <a:buNone/>
            </a:pP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46</a:t>
            </a:fld>
            <a:endParaRPr lang="pl-PL"/>
          </a:p>
        </p:txBody>
      </p:sp>
    </p:spTree>
    <p:extLst>
      <p:ext uri="{BB962C8B-B14F-4D97-AF65-F5344CB8AC3E}">
        <p14:creationId xmlns:p14="http://schemas.microsoft.com/office/powerpoint/2010/main" val="6557776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Leczenie</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Antybiotykoterapia</a:t>
            </a:r>
          </a:p>
          <a:p>
            <a:r>
              <a:rPr lang="pl-PL" dirty="0" smtClean="0"/>
              <a:t>Zalecane jest podawanie antybiotyków o szerokim spektrum, choć brak jest dowodów na skuteczność takiego postępowania.</a:t>
            </a:r>
          </a:p>
          <a:p>
            <a:pPr marL="0" indent="0" algn="ctr">
              <a:buNone/>
            </a:pPr>
            <a:r>
              <a:rPr lang="pl-PL" dirty="0" smtClean="0"/>
              <a:t>Systemowa podaż sterydów</a:t>
            </a:r>
          </a:p>
          <a:p>
            <a:r>
              <a:rPr lang="pl-PL" dirty="0" smtClean="0"/>
              <a:t>Nie zalecana.</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47</a:t>
            </a:fld>
            <a:endParaRPr lang="pl-PL"/>
          </a:p>
        </p:txBody>
      </p:sp>
    </p:spTree>
    <p:extLst>
      <p:ext uri="{BB962C8B-B14F-4D97-AF65-F5344CB8AC3E}">
        <p14:creationId xmlns:p14="http://schemas.microsoft.com/office/powerpoint/2010/main" val="10465213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Rokowanie</a:t>
            </a:r>
            <a:endParaRPr lang="pl-PL" dirty="0"/>
          </a:p>
        </p:txBody>
      </p:sp>
      <p:sp>
        <p:nvSpPr>
          <p:cNvPr id="3" name="Symbol zastępczy zawartości 2"/>
          <p:cNvSpPr>
            <a:spLocks noGrp="1"/>
          </p:cNvSpPr>
          <p:nvPr>
            <p:ph idx="1"/>
          </p:nvPr>
        </p:nvSpPr>
        <p:spPr/>
        <p:txBody>
          <a:bodyPr/>
          <a:lstStyle/>
          <a:p>
            <a:r>
              <a:rPr lang="pl-PL" dirty="0" smtClean="0"/>
              <a:t>W latach 70-80 śmiertelność ok. 4%</a:t>
            </a:r>
          </a:p>
          <a:p>
            <a:r>
              <a:rPr lang="pl-PL" dirty="0" smtClean="0"/>
              <a:t>Obecnie śmiertelność ok. 1,2%</a:t>
            </a:r>
          </a:p>
          <a:p>
            <a:r>
              <a:rPr lang="pl-PL" dirty="0" smtClean="0"/>
              <a:t>Czynnikiem ryzyka zgonu są – punktacja </a:t>
            </a:r>
            <a:r>
              <a:rPr lang="pl-PL" dirty="0" err="1" smtClean="0"/>
              <a:t>Apgar</a:t>
            </a:r>
            <a:r>
              <a:rPr lang="pl-PL" dirty="0" smtClean="0"/>
              <a:t> &lt;3, wentylacja mechaniczna powyżej, stosowanie ciągłego wlewu katecholamin, współwystępowanie wad wrodzonych.</a:t>
            </a:r>
          </a:p>
        </p:txBody>
      </p:sp>
      <p:sp>
        <p:nvSpPr>
          <p:cNvPr id="4" name="Symbol zastępczy numeru slajdu 3"/>
          <p:cNvSpPr>
            <a:spLocks noGrp="1"/>
          </p:cNvSpPr>
          <p:nvPr>
            <p:ph type="sldNum" sz="quarter" idx="12"/>
          </p:nvPr>
        </p:nvSpPr>
        <p:spPr/>
        <p:txBody>
          <a:bodyPr/>
          <a:lstStyle/>
          <a:p>
            <a:fld id="{0931897F-8F23-433E-A660-EFF8D3EDA506}" type="slidenum">
              <a:rPr lang="pl-PL" smtClean="0"/>
              <a:t>48</a:t>
            </a:fld>
            <a:endParaRPr lang="pl-PL"/>
          </a:p>
        </p:txBody>
      </p:sp>
    </p:spTree>
    <p:extLst>
      <p:ext uri="{BB962C8B-B14F-4D97-AF65-F5344CB8AC3E}">
        <p14:creationId xmlns:p14="http://schemas.microsoft.com/office/powerpoint/2010/main" val="17073403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Powikłania</a:t>
            </a:r>
            <a:endParaRPr lang="pl-PL" dirty="0"/>
          </a:p>
        </p:txBody>
      </p:sp>
      <p:sp>
        <p:nvSpPr>
          <p:cNvPr id="3" name="Symbol zastępczy zawartości 2"/>
          <p:cNvSpPr>
            <a:spLocks noGrp="1"/>
          </p:cNvSpPr>
          <p:nvPr>
            <p:ph idx="1"/>
          </p:nvPr>
        </p:nvSpPr>
        <p:spPr/>
        <p:txBody>
          <a:bodyPr/>
          <a:lstStyle/>
          <a:p>
            <a:r>
              <a:rPr lang="pl-PL" dirty="0" smtClean="0"/>
              <a:t>Powikłania płucne – większe ryzyko występowania świstów, długo trwającego kaszlu, </a:t>
            </a:r>
            <a:r>
              <a:rPr lang="pl-PL" dirty="0" err="1" smtClean="0"/>
              <a:t>obturacji</a:t>
            </a:r>
            <a:r>
              <a:rPr lang="pl-PL" dirty="0" smtClean="0"/>
              <a:t>. Większe ryzyko astmy.</a:t>
            </a:r>
          </a:p>
          <a:p>
            <a:r>
              <a:rPr lang="pl-PL" dirty="0" smtClean="0"/>
              <a:t>Rozwój – nieprawidłowy rozwój występuje u 20% noworodków, jednak prawdopodobnie wynika to ze współwystępowania encefalopatii </a:t>
            </a:r>
            <a:r>
              <a:rPr lang="pl-PL" dirty="0" err="1" smtClean="0"/>
              <a:t>niedotlenieniowo</a:t>
            </a:r>
            <a:r>
              <a:rPr lang="pl-PL" smtClean="0"/>
              <a:t>- niedokrwiennej.</a:t>
            </a:r>
            <a:endParaRPr lang="pl-PL"/>
          </a:p>
        </p:txBody>
      </p:sp>
      <p:sp>
        <p:nvSpPr>
          <p:cNvPr id="4" name="Symbol zastępczy numeru slajdu 3"/>
          <p:cNvSpPr>
            <a:spLocks noGrp="1"/>
          </p:cNvSpPr>
          <p:nvPr>
            <p:ph type="sldNum" sz="quarter" idx="12"/>
          </p:nvPr>
        </p:nvSpPr>
        <p:spPr/>
        <p:txBody>
          <a:bodyPr/>
          <a:lstStyle/>
          <a:p>
            <a:fld id="{0931897F-8F23-433E-A660-EFF8D3EDA506}" type="slidenum">
              <a:rPr lang="pl-PL" smtClean="0"/>
              <a:t>49</a:t>
            </a:fld>
            <a:endParaRPr lang="pl-PL"/>
          </a:p>
        </p:txBody>
      </p:sp>
    </p:spTree>
    <p:extLst>
      <p:ext uri="{BB962C8B-B14F-4D97-AF65-F5344CB8AC3E}">
        <p14:creationId xmlns:p14="http://schemas.microsoft.com/office/powerpoint/2010/main" val="4282370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Encefalopatia </a:t>
            </a:r>
            <a:r>
              <a:rPr lang="pl-PL" dirty="0" err="1" smtClean="0"/>
              <a:t>niedotlenieniowo</a:t>
            </a:r>
            <a:r>
              <a:rPr lang="pl-PL" dirty="0" smtClean="0"/>
              <a:t>-niedokrwienna</a:t>
            </a:r>
            <a:endParaRPr lang="pl-PL" dirty="0"/>
          </a:p>
        </p:txBody>
      </p:sp>
      <p:sp>
        <p:nvSpPr>
          <p:cNvPr id="3" name="Podtytuł 2"/>
          <p:cNvSpPr>
            <a:spLocks noGrp="1"/>
          </p:cNvSpPr>
          <p:nvPr>
            <p:ph type="subTitle" idx="1"/>
          </p:nvPr>
        </p:nvSpPr>
        <p:spPr/>
        <p:txBody>
          <a:bodyPr/>
          <a:lstStyle/>
          <a:p>
            <a:r>
              <a:rPr lang="pl-PL" dirty="0" smtClean="0"/>
              <a:t>Dr n. med. Łukasz Karpiński</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5</a:t>
            </a:fld>
            <a:endParaRPr lang="pl-PL"/>
          </a:p>
        </p:txBody>
      </p:sp>
    </p:spTree>
    <p:extLst>
      <p:ext uri="{BB962C8B-B14F-4D97-AF65-F5344CB8AC3E}">
        <p14:creationId xmlns:p14="http://schemas.microsoft.com/office/powerpoint/2010/main" val="10277534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Sepsa noworodków</a:t>
            </a:r>
            <a:endParaRPr lang="pl-PL" dirty="0"/>
          </a:p>
        </p:txBody>
      </p:sp>
      <p:sp>
        <p:nvSpPr>
          <p:cNvPr id="3" name="Podtytuł 2"/>
          <p:cNvSpPr>
            <a:spLocks noGrp="1"/>
          </p:cNvSpPr>
          <p:nvPr>
            <p:ph type="subTitle" idx="1"/>
          </p:nvPr>
        </p:nvSpPr>
        <p:spPr/>
        <p:txBody>
          <a:bodyPr/>
          <a:lstStyle/>
          <a:p>
            <a:r>
              <a:rPr lang="pl-PL" dirty="0" smtClean="0"/>
              <a:t>Dr n. med. Łukasz Karpiński</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50</a:t>
            </a:fld>
            <a:endParaRPr lang="pl-PL"/>
          </a:p>
        </p:txBody>
      </p:sp>
    </p:spTree>
    <p:extLst>
      <p:ext uri="{BB962C8B-B14F-4D97-AF65-F5344CB8AC3E}">
        <p14:creationId xmlns:p14="http://schemas.microsoft.com/office/powerpoint/2010/main" val="36291612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lstStyle/>
          <a:p>
            <a:r>
              <a:rPr lang="pl-PL" dirty="0" smtClean="0"/>
              <a:t>Noworodki donoszone oraz </a:t>
            </a:r>
            <a:r>
              <a:rPr lang="pl-PL" dirty="0" err="1" smtClean="0"/>
              <a:t>late</a:t>
            </a:r>
            <a:r>
              <a:rPr lang="pl-PL" dirty="0" smtClean="0"/>
              <a:t> </a:t>
            </a:r>
            <a:r>
              <a:rPr lang="pl-PL" dirty="0" err="1" smtClean="0"/>
              <a:t>preterm</a:t>
            </a:r>
            <a:endParaRPr lang="pl-PL" dirty="0"/>
          </a:p>
        </p:txBody>
      </p:sp>
      <p:sp>
        <p:nvSpPr>
          <p:cNvPr id="5" name="Podtytuł 4"/>
          <p:cNvSpPr>
            <a:spLocks noGrp="1"/>
          </p:cNvSpPr>
          <p:nvPr>
            <p:ph type="subTitle" idx="1"/>
          </p:nvPr>
        </p:nvSpPr>
        <p:spPr/>
        <p:txBody>
          <a:bodyPr/>
          <a:lstStyle/>
          <a:p>
            <a:endParaRPr lang="pl-PL"/>
          </a:p>
        </p:txBody>
      </p:sp>
      <p:sp>
        <p:nvSpPr>
          <p:cNvPr id="2" name="Symbol zastępczy numeru slajdu 1"/>
          <p:cNvSpPr>
            <a:spLocks noGrp="1"/>
          </p:cNvSpPr>
          <p:nvPr>
            <p:ph type="sldNum" sz="quarter" idx="12"/>
          </p:nvPr>
        </p:nvSpPr>
        <p:spPr/>
        <p:txBody>
          <a:bodyPr/>
          <a:lstStyle/>
          <a:p>
            <a:fld id="{0931897F-8F23-433E-A660-EFF8D3EDA506}" type="slidenum">
              <a:rPr lang="pl-PL" smtClean="0"/>
              <a:t>51</a:t>
            </a:fld>
            <a:endParaRPr lang="pl-PL"/>
          </a:p>
        </p:txBody>
      </p:sp>
    </p:spTree>
    <p:extLst>
      <p:ext uri="{BB962C8B-B14F-4D97-AF65-F5344CB8AC3E}">
        <p14:creationId xmlns:p14="http://schemas.microsoft.com/office/powerpoint/2010/main" val="32939768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Definicja</a:t>
            </a:r>
            <a:endParaRPr lang="pl-PL" dirty="0"/>
          </a:p>
        </p:txBody>
      </p:sp>
      <p:sp>
        <p:nvSpPr>
          <p:cNvPr id="3" name="Symbol zastępczy zawartości 2"/>
          <p:cNvSpPr>
            <a:spLocks noGrp="1"/>
          </p:cNvSpPr>
          <p:nvPr>
            <p:ph idx="1"/>
          </p:nvPr>
        </p:nvSpPr>
        <p:spPr/>
        <p:txBody>
          <a:bodyPr/>
          <a:lstStyle/>
          <a:p>
            <a:r>
              <a:rPr lang="pl-PL" dirty="0" smtClean="0"/>
              <a:t>Sepsa – zespół objawów obejmujący kliniczne wskaźniki uogólnionego zakażenia oraz izolację czynnika patogennego z krwi noworodka</a:t>
            </a:r>
          </a:p>
          <a:p>
            <a:r>
              <a:rPr lang="pl-PL" dirty="0" smtClean="0"/>
              <a:t>Sepsa wczesna – według różnych autorów w pierwszych 72 godzinach lub w pierwszych 7 dniach życia</a:t>
            </a:r>
          </a:p>
          <a:p>
            <a:r>
              <a:rPr lang="pl-PL" dirty="0" smtClean="0"/>
              <a:t>Sepsa późna – po 72 godzinach lub po 7 dniach życia.</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52</a:t>
            </a:fld>
            <a:endParaRPr lang="pl-PL"/>
          </a:p>
        </p:txBody>
      </p:sp>
    </p:spTree>
    <p:extLst>
      <p:ext uri="{BB962C8B-B14F-4D97-AF65-F5344CB8AC3E}">
        <p14:creationId xmlns:p14="http://schemas.microsoft.com/office/powerpoint/2010/main" val="42914171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Patogeneza</a:t>
            </a:r>
            <a:endParaRPr lang="pl-PL" dirty="0"/>
          </a:p>
        </p:txBody>
      </p:sp>
      <p:sp>
        <p:nvSpPr>
          <p:cNvPr id="3" name="Symbol zastępczy zawartości 2"/>
          <p:cNvSpPr>
            <a:spLocks noGrp="1"/>
          </p:cNvSpPr>
          <p:nvPr>
            <p:ph idx="1"/>
          </p:nvPr>
        </p:nvSpPr>
        <p:spPr/>
        <p:txBody>
          <a:bodyPr/>
          <a:lstStyle/>
          <a:p>
            <a:r>
              <a:rPr lang="pl-PL" dirty="0" smtClean="0"/>
              <a:t>Sepsa wczesna spowodowana jest transmisją czynnika zakaźnego przez płyn owodniowy lub bezpośrednio z pochwy w trakcie porodu siłami natury.</a:t>
            </a:r>
          </a:p>
          <a:p>
            <a:r>
              <a:rPr lang="pl-PL" dirty="0" smtClean="0"/>
              <a:t>Istotne czynniki ryzyka to objawy </a:t>
            </a:r>
            <a:r>
              <a:rPr lang="pl-PL" dirty="0" err="1" smtClean="0"/>
              <a:t>chorioamnionitis</a:t>
            </a:r>
            <a:r>
              <a:rPr lang="pl-PL" dirty="0" smtClean="0"/>
              <a:t> oraz kolonizacja dróg rodnych </a:t>
            </a:r>
            <a:r>
              <a:rPr lang="pl-PL" dirty="0" err="1" smtClean="0"/>
              <a:t>Streptococcus</a:t>
            </a:r>
            <a:r>
              <a:rPr lang="pl-PL" dirty="0" smtClean="0"/>
              <a:t> grupy B.</a:t>
            </a:r>
          </a:p>
          <a:p>
            <a:pPr marL="0" indent="0">
              <a:buNone/>
            </a:pP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53</a:t>
            </a:fld>
            <a:endParaRPr lang="pl-PL"/>
          </a:p>
        </p:txBody>
      </p:sp>
    </p:spTree>
    <p:extLst>
      <p:ext uri="{BB962C8B-B14F-4D97-AF65-F5344CB8AC3E}">
        <p14:creationId xmlns:p14="http://schemas.microsoft.com/office/powerpoint/2010/main" val="20441769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Patogeneza</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Sepsa późna może być wynikiem:</a:t>
            </a:r>
          </a:p>
          <a:p>
            <a:pPr marL="514350" indent="-514350">
              <a:buFont typeface="+mj-lt"/>
              <a:buAutoNum type="arabicPeriod"/>
            </a:pPr>
            <a:r>
              <a:rPr lang="pl-PL" dirty="0" smtClean="0"/>
              <a:t>Kolonizacji noworodka w trakcie porodu lub poprzez zakażony płyn owodniowy.</a:t>
            </a:r>
          </a:p>
          <a:p>
            <a:pPr marL="514350" indent="-514350">
              <a:buFont typeface="+mj-lt"/>
              <a:buAutoNum type="arabicPeriod"/>
            </a:pPr>
            <a:r>
              <a:rPr lang="pl-PL" dirty="0" smtClean="0"/>
              <a:t>Zakażenia ze środowiska zewnętrznego lub od </a:t>
            </a:r>
            <a:r>
              <a:rPr lang="pl-PL" dirty="0" err="1" smtClean="0"/>
              <a:t>presonelu</a:t>
            </a:r>
            <a:endParaRPr lang="pl-PL" dirty="0" smtClean="0"/>
          </a:p>
          <a:p>
            <a:r>
              <a:rPr lang="pl-PL" dirty="0" smtClean="0"/>
              <a:t>Istotne czynniki ryzyka to:</a:t>
            </a:r>
          </a:p>
          <a:p>
            <a:pPr marL="514350" indent="-514350">
              <a:buFont typeface="+mj-lt"/>
              <a:buAutoNum type="arabicPeriod"/>
            </a:pPr>
            <a:r>
              <a:rPr lang="pl-PL" dirty="0" smtClean="0"/>
              <a:t>Inwazyjne procedury (wkłucia, linie centralne)</a:t>
            </a:r>
          </a:p>
          <a:p>
            <a:pPr marL="514350" indent="-514350">
              <a:buFont typeface="+mj-lt"/>
              <a:buAutoNum type="arabicPeriod"/>
            </a:pPr>
            <a:r>
              <a:rPr lang="pl-PL" dirty="0" smtClean="0"/>
              <a:t>Zaburzenia u noworodka – hipoksja, kwasica, hipotermia, choroby metaboliczne.</a:t>
            </a:r>
          </a:p>
        </p:txBody>
      </p:sp>
      <p:sp>
        <p:nvSpPr>
          <p:cNvPr id="4" name="Symbol zastępczy numeru slajdu 3"/>
          <p:cNvSpPr>
            <a:spLocks noGrp="1"/>
          </p:cNvSpPr>
          <p:nvPr>
            <p:ph type="sldNum" sz="quarter" idx="12"/>
          </p:nvPr>
        </p:nvSpPr>
        <p:spPr/>
        <p:txBody>
          <a:bodyPr/>
          <a:lstStyle/>
          <a:p>
            <a:fld id="{0931897F-8F23-433E-A660-EFF8D3EDA506}" type="slidenum">
              <a:rPr lang="pl-PL" smtClean="0"/>
              <a:t>54</a:t>
            </a:fld>
            <a:endParaRPr lang="pl-PL"/>
          </a:p>
        </p:txBody>
      </p:sp>
    </p:spTree>
    <p:extLst>
      <p:ext uri="{BB962C8B-B14F-4D97-AF65-F5344CB8AC3E}">
        <p14:creationId xmlns:p14="http://schemas.microsoft.com/office/powerpoint/2010/main" val="24334394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Epidemiologia</a:t>
            </a:r>
            <a:endParaRPr lang="pl-PL" dirty="0"/>
          </a:p>
        </p:txBody>
      </p:sp>
      <p:sp>
        <p:nvSpPr>
          <p:cNvPr id="3" name="Symbol zastępczy zawartości 2"/>
          <p:cNvSpPr>
            <a:spLocks noGrp="1"/>
          </p:cNvSpPr>
          <p:nvPr>
            <p:ph idx="1"/>
          </p:nvPr>
        </p:nvSpPr>
        <p:spPr/>
        <p:txBody>
          <a:bodyPr/>
          <a:lstStyle/>
          <a:p>
            <a:r>
              <a:rPr lang="pl-PL" dirty="0" smtClean="0"/>
              <a:t>Częstość występowania – 5 na 1000 żywych urodzeń.</a:t>
            </a:r>
          </a:p>
          <a:p>
            <a:r>
              <a:rPr lang="pl-PL" dirty="0" smtClean="0"/>
              <a:t>Częstość zakażeń wzrasta wraz ze spadkiem dojrzałości.</a:t>
            </a:r>
          </a:p>
          <a:p>
            <a:r>
              <a:rPr lang="pl-PL" dirty="0" smtClean="0"/>
              <a:t>W ostatnich latach częstość wczesnej posocznicy spadła z uwagi na profilaktykę Str. Gr. B.</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55</a:t>
            </a:fld>
            <a:endParaRPr lang="pl-PL"/>
          </a:p>
        </p:txBody>
      </p:sp>
    </p:spTree>
    <p:extLst>
      <p:ext uri="{BB962C8B-B14F-4D97-AF65-F5344CB8AC3E}">
        <p14:creationId xmlns:p14="http://schemas.microsoft.com/office/powerpoint/2010/main" val="41534194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Etiologia</a:t>
            </a:r>
            <a:endParaRPr lang="pl-PL" dirty="0"/>
          </a:p>
        </p:txBody>
      </p:sp>
      <p:sp>
        <p:nvSpPr>
          <p:cNvPr id="3" name="Symbol zastępczy zawartości 2"/>
          <p:cNvSpPr>
            <a:spLocks noGrp="1"/>
          </p:cNvSpPr>
          <p:nvPr>
            <p:ph idx="1"/>
          </p:nvPr>
        </p:nvSpPr>
        <p:spPr/>
        <p:txBody>
          <a:bodyPr>
            <a:normAutofit fontScale="62500" lnSpcReduction="20000"/>
          </a:bodyPr>
          <a:lstStyle/>
          <a:p>
            <a:r>
              <a:rPr lang="pl-PL" dirty="0" smtClean="0"/>
              <a:t>Najczęstszym czynnikiem zakaźnym wczesnej oraz późnej posocznicy są Str. Gr. B orz E. coli</a:t>
            </a:r>
          </a:p>
          <a:p>
            <a:r>
              <a:rPr lang="pl-PL" dirty="0" err="1" smtClean="0"/>
              <a:t>Listeria</a:t>
            </a:r>
            <a:r>
              <a:rPr lang="pl-PL" dirty="0" smtClean="0"/>
              <a:t> </a:t>
            </a:r>
            <a:r>
              <a:rPr lang="pl-PL" dirty="0" err="1" smtClean="0"/>
              <a:t>monocytogenes</a:t>
            </a:r>
            <a:r>
              <a:rPr lang="pl-PL" dirty="0" smtClean="0"/>
              <a:t> – rzadko spotykana</a:t>
            </a:r>
          </a:p>
          <a:p>
            <a:r>
              <a:rPr lang="pl-PL" dirty="0" smtClean="0"/>
              <a:t>Gronkowiec złocisty – wraz z rozpowszechnieniem się odmiany </a:t>
            </a:r>
            <a:r>
              <a:rPr lang="pl-PL" dirty="0" err="1" smtClean="0"/>
              <a:t>metycylinoopornej</a:t>
            </a:r>
            <a:r>
              <a:rPr lang="pl-PL" dirty="0" smtClean="0"/>
              <a:t> coraz bardziej istotny czynnik. Współistnieje </a:t>
            </a:r>
            <a:r>
              <a:rPr lang="pl-PL" dirty="0" err="1" smtClean="0"/>
              <a:t>czsto</a:t>
            </a:r>
            <a:r>
              <a:rPr lang="pl-PL" dirty="0" smtClean="0"/>
              <a:t> z lokalnym zakażeniem skóry, kości lub stawów.</a:t>
            </a:r>
          </a:p>
          <a:p>
            <a:r>
              <a:rPr lang="pl-PL" dirty="0" err="1" smtClean="0"/>
              <a:t>Enterococcus</a:t>
            </a:r>
            <a:r>
              <a:rPr lang="pl-PL" dirty="0" smtClean="0"/>
              <a:t> – rzadko obecny u zdrowych, donoszonych noworodków</a:t>
            </a:r>
          </a:p>
          <a:p>
            <a:r>
              <a:rPr lang="pl-PL" dirty="0" err="1" smtClean="0"/>
              <a:t>Klebsiella</a:t>
            </a:r>
            <a:r>
              <a:rPr lang="pl-PL" dirty="0" smtClean="0"/>
              <a:t>, </a:t>
            </a:r>
            <a:r>
              <a:rPr lang="pl-PL" dirty="0" err="1" smtClean="0"/>
              <a:t>Enterobacter</a:t>
            </a:r>
            <a:r>
              <a:rPr lang="pl-PL" dirty="0" smtClean="0"/>
              <a:t>, </a:t>
            </a:r>
            <a:r>
              <a:rPr lang="pl-PL" dirty="0" err="1" smtClean="0"/>
              <a:t>Citrobacter</a:t>
            </a:r>
            <a:r>
              <a:rPr lang="pl-PL" dirty="0" smtClean="0"/>
              <a:t>, </a:t>
            </a:r>
            <a:r>
              <a:rPr lang="pl-PL" dirty="0" err="1" smtClean="0"/>
              <a:t>Pseudomonas</a:t>
            </a:r>
            <a:r>
              <a:rPr lang="pl-PL" dirty="0" smtClean="0"/>
              <a:t> – powiązane z późną sepsą u noworodków przebywających na intensywnej terapii.</a:t>
            </a:r>
          </a:p>
          <a:p>
            <a:r>
              <a:rPr lang="pl-PL" dirty="0" smtClean="0"/>
              <a:t>Gronkowce </a:t>
            </a:r>
            <a:r>
              <a:rPr lang="pl-PL" dirty="0" err="1" smtClean="0"/>
              <a:t>koagulazoujemne</a:t>
            </a:r>
            <a:r>
              <a:rPr lang="pl-PL" dirty="0" smtClean="0"/>
              <a:t> – często u wcześniaków jako zakażenia szpitalne. Częste zanieczyszczenie w próbce pobranej krwi.</a:t>
            </a:r>
          </a:p>
          <a:p>
            <a:r>
              <a:rPr lang="pl-PL" dirty="0" smtClean="0"/>
              <a:t>Wirusy – HSV, </a:t>
            </a:r>
            <a:r>
              <a:rPr lang="pl-PL" dirty="0" err="1" smtClean="0"/>
              <a:t>Enterowirusy</a:t>
            </a:r>
            <a:endParaRPr lang="pl-PL" dirty="0"/>
          </a:p>
          <a:p>
            <a:r>
              <a:rPr lang="pl-PL" dirty="0" smtClean="0"/>
              <a:t>Candida</a:t>
            </a:r>
          </a:p>
          <a:p>
            <a:endParaRPr lang="pl-PL" dirty="0" smtClean="0"/>
          </a:p>
          <a:p>
            <a:endParaRPr lang="pl-PL" dirty="0" smtClean="0"/>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56</a:t>
            </a:fld>
            <a:endParaRPr lang="pl-PL"/>
          </a:p>
        </p:txBody>
      </p:sp>
    </p:spTree>
    <p:extLst>
      <p:ext uri="{BB962C8B-B14F-4D97-AF65-F5344CB8AC3E}">
        <p14:creationId xmlns:p14="http://schemas.microsoft.com/office/powerpoint/2010/main" val="42558639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Matczyne czynniki ryzyka</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err="1" smtClean="0"/>
              <a:t>Chorioamnionitis</a:t>
            </a:r>
            <a:r>
              <a:rPr lang="pl-PL" dirty="0" smtClean="0"/>
              <a:t> – leukocytoza, </a:t>
            </a:r>
            <a:r>
              <a:rPr lang="pl-PL" dirty="0" err="1" smtClean="0"/>
              <a:t>tachykarda</a:t>
            </a:r>
            <a:r>
              <a:rPr lang="pl-PL" dirty="0" smtClean="0"/>
              <a:t> matki i płodu, napięcie mięśni macicy, cuchnący płyn owodniowy.</a:t>
            </a:r>
          </a:p>
          <a:p>
            <a:r>
              <a:rPr lang="pl-PL" dirty="0" smtClean="0"/>
              <a:t>Temperatura matki w trakcie porodu powyżej 38st.C.</a:t>
            </a:r>
          </a:p>
          <a:p>
            <a:r>
              <a:rPr lang="pl-PL" dirty="0" smtClean="0"/>
              <a:t>Poród poniżej 37 tygodnia ciąży</a:t>
            </a:r>
          </a:p>
          <a:p>
            <a:r>
              <a:rPr lang="pl-PL" dirty="0" smtClean="0"/>
              <a:t>Kolonizacja dróg rodnych Str. Gr. B – poprzedni noworodek z inwazyjnym zakażeniem Str. G. B, bakteriuria</a:t>
            </a:r>
          </a:p>
          <a:p>
            <a:r>
              <a:rPr lang="pl-PL" dirty="0" smtClean="0"/>
              <a:t>Pęknięcie błon płodowych powyżej 18 godzin.</a:t>
            </a:r>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57</a:t>
            </a:fld>
            <a:endParaRPr lang="pl-PL"/>
          </a:p>
        </p:txBody>
      </p:sp>
    </p:spTree>
    <p:extLst>
      <p:ext uri="{BB962C8B-B14F-4D97-AF65-F5344CB8AC3E}">
        <p14:creationId xmlns:p14="http://schemas.microsoft.com/office/powerpoint/2010/main" val="9852311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Objawy</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Szeroki wachlarz objawów</a:t>
            </a:r>
          </a:p>
          <a:p>
            <a:r>
              <a:rPr lang="pl-PL" dirty="0" smtClean="0"/>
              <a:t>Niestabilność ciepłoty ciała</a:t>
            </a:r>
          </a:p>
          <a:p>
            <a:r>
              <a:rPr lang="pl-PL" dirty="0" smtClean="0"/>
              <a:t>Niepokój, spadek aktywności</a:t>
            </a:r>
          </a:p>
          <a:p>
            <a:r>
              <a:rPr lang="pl-PL" dirty="0" smtClean="0"/>
              <a:t>Zaburzenia oddychania</a:t>
            </a:r>
          </a:p>
          <a:p>
            <a:r>
              <a:rPr lang="pl-PL" dirty="0" smtClean="0"/>
              <a:t>Niechęć do karmienia</a:t>
            </a:r>
          </a:p>
          <a:p>
            <a:r>
              <a:rPr lang="pl-PL" dirty="0" smtClean="0"/>
              <a:t>Tachykardia</a:t>
            </a:r>
          </a:p>
          <a:p>
            <a:r>
              <a:rPr lang="pl-PL" dirty="0" smtClean="0"/>
              <a:t>Słabe ukrwienie</a:t>
            </a:r>
          </a:p>
          <a:p>
            <a:r>
              <a:rPr lang="pl-PL" dirty="0" smtClean="0"/>
              <a:t>Hipotensja</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58</a:t>
            </a:fld>
            <a:endParaRPr lang="pl-PL"/>
          </a:p>
        </p:txBody>
      </p:sp>
    </p:spTree>
    <p:extLst>
      <p:ext uri="{BB962C8B-B14F-4D97-AF65-F5344CB8AC3E}">
        <p14:creationId xmlns:p14="http://schemas.microsoft.com/office/powerpoint/2010/main" val="34916764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Objawy okołoporodowe</a:t>
            </a:r>
            <a:endParaRPr lang="pl-PL" dirty="0"/>
          </a:p>
        </p:txBody>
      </p:sp>
      <p:sp>
        <p:nvSpPr>
          <p:cNvPr id="3" name="Symbol zastępczy zawartości 2"/>
          <p:cNvSpPr>
            <a:spLocks noGrp="1"/>
          </p:cNvSpPr>
          <p:nvPr>
            <p:ph idx="1"/>
          </p:nvPr>
        </p:nvSpPr>
        <p:spPr/>
        <p:txBody>
          <a:bodyPr/>
          <a:lstStyle/>
          <a:p>
            <a:r>
              <a:rPr lang="pl-PL" dirty="0" smtClean="0"/>
              <a:t>Tachykardia płodu</a:t>
            </a:r>
          </a:p>
          <a:p>
            <a:r>
              <a:rPr lang="pl-PL" dirty="0" smtClean="0"/>
              <a:t>Zielony płyn owodniowy</a:t>
            </a:r>
          </a:p>
          <a:p>
            <a:r>
              <a:rPr lang="pl-PL" dirty="0" smtClean="0"/>
              <a:t>Punktacja </a:t>
            </a:r>
            <a:r>
              <a:rPr lang="pl-PL" dirty="0" err="1" smtClean="0"/>
              <a:t>Apgar</a:t>
            </a:r>
            <a:r>
              <a:rPr lang="pl-PL" dirty="0" smtClean="0"/>
              <a:t> poniżej 6 w pierwszej minucie</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59</a:t>
            </a:fld>
            <a:endParaRPr lang="pl-PL"/>
          </a:p>
        </p:txBody>
      </p:sp>
    </p:spTree>
    <p:extLst>
      <p:ext uri="{BB962C8B-B14F-4D97-AF65-F5344CB8AC3E}">
        <p14:creationId xmlns:p14="http://schemas.microsoft.com/office/powerpoint/2010/main" val="3782776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Rozpoznanie</a:t>
            </a:r>
            <a:endParaRPr lang="pl-PL" dirty="0"/>
          </a:p>
        </p:txBody>
      </p:sp>
      <p:sp>
        <p:nvSpPr>
          <p:cNvPr id="3" name="Symbol zastępczy zawartości 2"/>
          <p:cNvSpPr>
            <a:spLocks noGrp="1"/>
          </p:cNvSpPr>
          <p:nvPr>
            <p:ph idx="1"/>
          </p:nvPr>
        </p:nvSpPr>
        <p:spPr/>
        <p:txBody>
          <a:bodyPr/>
          <a:lstStyle/>
          <a:p>
            <a:r>
              <a:rPr lang="pl-PL" dirty="0" smtClean="0"/>
              <a:t>Punktacja w skali </a:t>
            </a:r>
            <a:r>
              <a:rPr lang="pl-PL" dirty="0" err="1" smtClean="0"/>
              <a:t>Apgar</a:t>
            </a:r>
            <a:r>
              <a:rPr lang="pl-PL" dirty="0" smtClean="0"/>
              <a:t> poniżej 5 w 5 i 10 minucie życia</a:t>
            </a:r>
          </a:p>
          <a:p>
            <a:r>
              <a:rPr lang="pl-PL" dirty="0" err="1" smtClean="0"/>
              <a:t>pH</a:t>
            </a:r>
            <a:r>
              <a:rPr lang="pl-PL" dirty="0" smtClean="0"/>
              <a:t> z naczyń pępowinowych poniżej 7,0 oraz/lub niedobór zasad &gt;12mmol/L</a:t>
            </a:r>
          </a:p>
          <a:p>
            <a:r>
              <a:rPr lang="pl-PL" dirty="0" smtClean="0"/>
              <a:t>Potwierdzenie encefalopatii we wczesnym badaniu MRI</a:t>
            </a:r>
          </a:p>
          <a:p>
            <a:r>
              <a:rPr lang="pl-PL" dirty="0" smtClean="0"/>
              <a:t>Obecność niewydolności wielonarządowej</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6</a:t>
            </a:fld>
            <a:endParaRPr lang="pl-PL"/>
          </a:p>
        </p:txBody>
      </p:sp>
    </p:spTree>
    <p:extLst>
      <p:ext uri="{BB962C8B-B14F-4D97-AF65-F5344CB8AC3E}">
        <p14:creationId xmlns:p14="http://schemas.microsoft.com/office/powerpoint/2010/main" val="7925530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Niestabilność temperatury ciała</a:t>
            </a:r>
            <a:endParaRPr lang="pl-PL" dirty="0"/>
          </a:p>
        </p:txBody>
      </p:sp>
      <p:sp>
        <p:nvSpPr>
          <p:cNvPr id="3" name="Symbol zastępczy zawartości 2"/>
          <p:cNvSpPr>
            <a:spLocks noGrp="1"/>
          </p:cNvSpPr>
          <p:nvPr>
            <p:ph idx="1"/>
          </p:nvPr>
        </p:nvSpPr>
        <p:spPr/>
        <p:txBody>
          <a:bodyPr/>
          <a:lstStyle/>
          <a:p>
            <a:r>
              <a:rPr lang="pl-PL" dirty="0" smtClean="0"/>
              <a:t>U noworodków donoszonych bardziej prawdopodobny jest wzrost ciepłoty, u wcześniaków spadek temperatury.</a:t>
            </a:r>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60</a:t>
            </a:fld>
            <a:endParaRPr lang="pl-PL"/>
          </a:p>
        </p:txBody>
      </p:sp>
    </p:spTree>
    <p:extLst>
      <p:ext uri="{BB962C8B-B14F-4D97-AF65-F5344CB8AC3E}">
        <p14:creationId xmlns:p14="http://schemas.microsoft.com/office/powerpoint/2010/main" val="15878767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Objawy ze strony układu oddechowego lub krążeniowego</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85% noworodków z wczesną posocznicą mają zaburzenia oddychania.</a:t>
            </a:r>
          </a:p>
          <a:p>
            <a:r>
              <a:rPr lang="pl-PL" dirty="0" smtClean="0"/>
              <a:t>Bezdechy u 36% i częściej są obecne u wcześniaków.</a:t>
            </a:r>
          </a:p>
          <a:p>
            <a:r>
              <a:rPr lang="pl-PL" dirty="0" smtClean="0"/>
              <a:t>Bezdechy są charakterystyczne dla późnej posocznicy GBS. We wczesnej infekcji mogą przebiegać z nadciśnieniem płucnym.</a:t>
            </a:r>
          </a:p>
          <a:p>
            <a:r>
              <a:rPr lang="pl-PL" dirty="0" smtClean="0"/>
              <a:t>Tachykardia – częsty objaw – mało specyficzny</a:t>
            </a:r>
          </a:p>
          <a:p>
            <a:r>
              <a:rPr lang="pl-PL" dirty="0" smtClean="0"/>
              <a:t>Bradykardia – rzadko</a:t>
            </a:r>
          </a:p>
          <a:p>
            <a:r>
              <a:rPr lang="pl-PL" dirty="0" smtClean="0"/>
              <a:t>Słaba perfuzja oraz hipotensja – objawy późne</a:t>
            </a:r>
          </a:p>
          <a:p>
            <a:r>
              <a:rPr lang="pl-PL" dirty="0" smtClean="0"/>
              <a:t>Dodatkowe wypełnienie łożyska stosuje się u 40% pacjentów, katecholaminy – 29%.</a:t>
            </a:r>
          </a:p>
          <a:p>
            <a:endParaRPr lang="pl-PL" dirty="0" smtClean="0"/>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61</a:t>
            </a:fld>
            <a:endParaRPr lang="pl-PL"/>
          </a:p>
        </p:txBody>
      </p:sp>
    </p:spTree>
    <p:extLst>
      <p:ext uri="{BB962C8B-B14F-4D97-AF65-F5344CB8AC3E}">
        <p14:creationId xmlns:p14="http://schemas.microsoft.com/office/powerpoint/2010/main" val="3043317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Objawy neurologiczne</a:t>
            </a:r>
            <a:endParaRPr lang="pl-PL" dirty="0"/>
          </a:p>
        </p:txBody>
      </p:sp>
      <p:sp>
        <p:nvSpPr>
          <p:cNvPr id="3" name="Symbol zastępczy zawartości 2"/>
          <p:cNvSpPr>
            <a:spLocks noGrp="1"/>
          </p:cNvSpPr>
          <p:nvPr>
            <p:ph idx="1"/>
          </p:nvPr>
        </p:nvSpPr>
        <p:spPr/>
        <p:txBody>
          <a:bodyPr/>
          <a:lstStyle/>
          <a:p>
            <a:r>
              <a:rPr lang="pl-PL" dirty="0" smtClean="0"/>
              <a:t>Ospałość, spadek napięcia mięśniowego, niechęć do karmienia, niepokój</a:t>
            </a:r>
          </a:p>
          <a:p>
            <a:r>
              <a:rPr lang="pl-PL" dirty="0" smtClean="0"/>
              <a:t>Drgawki – rzadki objaw ale jeżeli występuje to w 40-50% jest związany z sepsą.</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62</a:t>
            </a:fld>
            <a:endParaRPr lang="pl-PL"/>
          </a:p>
        </p:txBody>
      </p:sp>
    </p:spTree>
    <p:extLst>
      <p:ext uri="{BB962C8B-B14F-4D97-AF65-F5344CB8AC3E}">
        <p14:creationId xmlns:p14="http://schemas.microsoft.com/office/powerpoint/2010/main" val="22835800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Pozostałe objawy</a:t>
            </a:r>
            <a:endParaRPr lang="pl-PL" dirty="0"/>
          </a:p>
        </p:txBody>
      </p:sp>
      <p:sp>
        <p:nvSpPr>
          <p:cNvPr id="3" name="Symbol zastępczy zawartości 2"/>
          <p:cNvSpPr>
            <a:spLocks noGrp="1"/>
          </p:cNvSpPr>
          <p:nvPr>
            <p:ph idx="1"/>
          </p:nvPr>
        </p:nvSpPr>
        <p:spPr/>
        <p:txBody>
          <a:bodyPr/>
          <a:lstStyle/>
          <a:p>
            <a:r>
              <a:rPr lang="pl-PL" dirty="0" smtClean="0"/>
              <a:t>Żółtaczka – 35%</a:t>
            </a:r>
          </a:p>
          <a:p>
            <a:r>
              <a:rPr lang="pl-PL" dirty="0" err="1" smtClean="0"/>
              <a:t>Hepatomegalia</a:t>
            </a:r>
            <a:r>
              <a:rPr lang="pl-PL" dirty="0" smtClean="0"/>
              <a:t> – 33%</a:t>
            </a:r>
          </a:p>
          <a:p>
            <a:r>
              <a:rPr lang="pl-PL" dirty="0" smtClean="0"/>
              <a:t>Wymioty – 25%</a:t>
            </a:r>
          </a:p>
          <a:p>
            <a:r>
              <a:rPr lang="pl-PL" dirty="0" smtClean="0"/>
              <a:t>Wzdęcie jamy brzusznej – 17%</a:t>
            </a:r>
          </a:p>
          <a:p>
            <a:r>
              <a:rPr lang="pl-PL" dirty="0" smtClean="0"/>
              <a:t>Biegunka – 11%</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63</a:t>
            </a:fld>
            <a:endParaRPr lang="pl-PL"/>
          </a:p>
        </p:txBody>
      </p:sp>
    </p:spTree>
    <p:extLst>
      <p:ext uri="{BB962C8B-B14F-4D97-AF65-F5344CB8AC3E}">
        <p14:creationId xmlns:p14="http://schemas.microsoft.com/office/powerpoint/2010/main" val="25931660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Rozpoznanie</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smtClean="0"/>
              <a:t>Wywiad</a:t>
            </a:r>
          </a:p>
          <a:p>
            <a:r>
              <a:rPr lang="pl-PL" dirty="0" smtClean="0"/>
              <a:t>Badanie przedmiotowe</a:t>
            </a:r>
          </a:p>
          <a:p>
            <a:r>
              <a:rPr lang="pl-PL" dirty="0" smtClean="0"/>
              <a:t>Badania dodatkowe – u noworodków  objawami należy wykonać pełną diagnostykę</a:t>
            </a:r>
          </a:p>
          <a:p>
            <a:pPr marL="514350" indent="-514350">
              <a:buFont typeface="+mj-lt"/>
              <a:buAutoNum type="arabicPeriod"/>
            </a:pPr>
            <a:r>
              <a:rPr lang="pl-PL" dirty="0" smtClean="0"/>
              <a:t>Posiew krwi (2ml poniżej 2 kg, 3 ml powyżej, minimum 1 ml)</a:t>
            </a:r>
          </a:p>
          <a:p>
            <a:pPr marL="514350" indent="-514350">
              <a:buFont typeface="+mj-lt"/>
              <a:buAutoNum type="arabicPeriod"/>
            </a:pPr>
            <a:r>
              <a:rPr lang="pl-PL" dirty="0" smtClean="0"/>
              <a:t>Nakłucie lędźwiowe – szczególnie przy dodatnim posiewie krwi, braku poprawy w trakcie antybiotykoterapii, nasilonych objawach lub wykładnikach laboratoryjnych)</a:t>
            </a:r>
          </a:p>
          <a:p>
            <a:pPr marL="514350" indent="-514350">
              <a:buFont typeface="+mj-lt"/>
              <a:buAutoNum type="arabicPeriod"/>
            </a:pPr>
            <a:r>
              <a:rPr lang="pl-PL" dirty="0" smtClean="0"/>
              <a:t>Morfologia + inne wykładniki (CRP, PCT, interleukiny)</a:t>
            </a:r>
          </a:p>
          <a:p>
            <a:pPr marL="514350" indent="-514350">
              <a:buFont typeface="+mj-lt"/>
              <a:buAutoNum type="arabicPeriod"/>
            </a:pPr>
            <a:r>
              <a:rPr lang="pl-PL" dirty="0" smtClean="0"/>
              <a:t>RTG klatki piersiowej</a:t>
            </a:r>
          </a:p>
          <a:p>
            <a:pPr marL="514350" indent="-514350">
              <a:buFont typeface="+mj-lt"/>
              <a:buAutoNum type="arabicPeriod"/>
            </a:pPr>
            <a:r>
              <a:rPr lang="pl-PL" dirty="0" smtClean="0"/>
              <a:t>Aspirat z dróg oddechowych u zaintubowanych pacjentów</a:t>
            </a:r>
          </a:p>
          <a:p>
            <a:pPr marL="514350" indent="-514350">
              <a:buFont typeface="+mj-lt"/>
              <a:buAutoNum type="arabicPeriod"/>
            </a:pPr>
            <a:r>
              <a:rPr lang="pl-PL" dirty="0" smtClean="0"/>
              <a:t>Sepsa późna – posiew moczu, wymazy ze zmian (pępek, zmiany skórne, miejsce wkłucia)</a:t>
            </a:r>
          </a:p>
          <a:p>
            <a:pPr marL="514350" indent="-514350">
              <a:buFont typeface="+mj-lt"/>
              <a:buAutoNum type="arabicPeriod"/>
            </a:pP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64</a:t>
            </a:fld>
            <a:endParaRPr lang="pl-PL"/>
          </a:p>
        </p:txBody>
      </p:sp>
    </p:spTree>
    <p:extLst>
      <p:ext uri="{BB962C8B-B14F-4D97-AF65-F5344CB8AC3E}">
        <p14:creationId xmlns:p14="http://schemas.microsoft.com/office/powerpoint/2010/main" val="24303745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Rozpoznanie</a:t>
            </a:r>
            <a:endParaRPr lang="pl-PL" dirty="0"/>
          </a:p>
        </p:txBody>
      </p:sp>
      <p:sp>
        <p:nvSpPr>
          <p:cNvPr id="3" name="Symbol zastępczy zawartości 2"/>
          <p:cNvSpPr>
            <a:spLocks noGrp="1"/>
          </p:cNvSpPr>
          <p:nvPr>
            <p:ph idx="1"/>
          </p:nvPr>
        </p:nvSpPr>
        <p:spPr/>
        <p:txBody>
          <a:bodyPr/>
          <a:lstStyle/>
          <a:p>
            <a:r>
              <a:rPr lang="pl-PL" dirty="0" smtClean="0"/>
              <a:t>Noworodki w dobrym stanie przy obecności czynników ryzyka muszą być obserwowane min. 48 godz. </a:t>
            </a:r>
            <a:r>
              <a:rPr lang="pl-PL" dirty="0"/>
              <a:t>n</a:t>
            </a:r>
            <a:r>
              <a:rPr lang="pl-PL" dirty="0" smtClean="0"/>
              <a:t>a oddziale.</a:t>
            </a:r>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65</a:t>
            </a:fld>
            <a:endParaRPr lang="pl-PL"/>
          </a:p>
        </p:txBody>
      </p:sp>
    </p:spTree>
    <p:extLst>
      <p:ext uri="{BB962C8B-B14F-4D97-AF65-F5344CB8AC3E}">
        <p14:creationId xmlns:p14="http://schemas.microsoft.com/office/powerpoint/2010/main" val="29343678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Wykładniki laboratoryjne</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Leukocyty poniżej 5tyś/ml</a:t>
            </a:r>
          </a:p>
          <a:p>
            <a:r>
              <a:rPr lang="pl-PL" dirty="0" smtClean="0"/>
              <a:t>Neutrofile poniżej 1tyś/ml</a:t>
            </a:r>
          </a:p>
          <a:p>
            <a:r>
              <a:rPr lang="pl-PL" dirty="0" smtClean="0"/>
              <a:t>Stosunek pałek do segmentów &gt;0,2</a:t>
            </a:r>
          </a:p>
          <a:p>
            <a:r>
              <a:rPr lang="pl-PL" dirty="0" smtClean="0"/>
              <a:t>CRP – niespecyficzny marker, dobry do monitorowania leczenia. Jeżeli nie wzrasta po 48 godz. od włączenia antybiotyku to można wykluczyć zakażenie.</a:t>
            </a:r>
          </a:p>
          <a:p>
            <a:r>
              <a:rPr lang="pl-PL" dirty="0" smtClean="0"/>
              <a:t>PCT – bardziej specyficzny od CRP (80%)</a:t>
            </a:r>
          </a:p>
          <a:p>
            <a:r>
              <a:rPr lang="pl-PL" dirty="0" smtClean="0"/>
              <a:t>Cytokiny – IL-2, IL-6, IL-8, interferon gamma,</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66</a:t>
            </a:fld>
            <a:endParaRPr lang="pl-PL"/>
          </a:p>
        </p:txBody>
      </p:sp>
    </p:spTree>
    <p:extLst>
      <p:ext uri="{BB962C8B-B14F-4D97-AF65-F5344CB8AC3E}">
        <p14:creationId xmlns:p14="http://schemas.microsoft.com/office/powerpoint/2010/main" val="38570275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Rozpoznanie</a:t>
            </a:r>
            <a:endParaRPr lang="pl-PL" dirty="0"/>
          </a:p>
        </p:txBody>
      </p:sp>
      <p:sp>
        <p:nvSpPr>
          <p:cNvPr id="3" name="Symbol zastępczy zawartości 2"/>
          <p:cNvSpPr>
            <a:spLocks noGrp="1"/>
          </p:cNvSpPr>
          <p:nvPr>
            <p:ph idx="1"/>
          </p:nvPr>
        </p:nvSpPr>
        <p:spPr/>
        <p:txBody>
          <a:bodyPr/>
          <a:lstStyle/>
          <a:p>
            <a:r>
              <a:rPr lang="pl-PL" dirty="0" smtClean="0"/>
              <a:t>Złoty standard – dodatni posiew krwi</a:t>
            </a:r>
          </a:p>
          <a:p>
            <a:r>
              <a:rPr lang="pl-PL" dirty="0" smtClean="0"/>
              <a:t>Podejrzenie sepsy – posiew krwi ujemny, przy ewidentnych wykładnikach klinicznych i laboratoryjnych sepsy.</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67</a:t>
            </a:fld>
            <a:endParaRPr lang="pl-PL"/>
          </a:p>
        </p:txBody>
      </p:sp>
    </p:spTree>
    <p:extLst>
      <p:ext uri="{BB962C8B-B14F-4D97-AF65-F5344CB8AC3E}">
        <p14:creationId xmlns:p14="http://schemas.microsoft.com/office/powerpoint/2010/main" val="22150752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Antybiotykoterapia</a:t>
            </a:r>
            <a:endParaRPr lang="pl-PL" dirty="0"/>
          </a:p>
        </p:txBody>
      </p:sp>
      <p:sp>
        <p:nvSpPr>
          <p:cNvPr id="3" name="Symbol zastępczy zawartości 2"/>
          <p:cNvSpPr>
            <a:spLocks noGrp="1"/>
          </p:cNvSpPr>
          <p:nvPr>
            <p:ph idx="1"/>
          </p:nvPr>
        </p:nvSpPr>
        <p:spPr/>
        <p:txBody>
          <a:bodyPr>
            <a:normAutofit fontScale="92500"/>
          </a:bodyPr>
          <a:lstStyle/>
          <a:p>
            <a:r>
              <a:rPr lang="pl-PL" dirty="0" smtClean="0"/>
              <a:t>Wczesna posocznica</a:t>
            </a:r>
          </a:p>
          <a:p>
            <a:pPr marL="514350" indent="-514350">
              <a:buFont typeface="+mj-lt"/>
              <a:buAutoNum type="arabicPeriod"/>
            </a:pPr>
            <a:r>
              <a:rPr lang="pl-PL" dirty="0" smtClean="0"/>
              <a:t>Ampicylina + </a:t>
            </a:r>
            <a:r>
              <a:rPr lang="pl-PL" dirty="0" err="1" smtClean="0"/>
              <a:t>Gentamycyna</a:t>
            </a:r>
            <a:r>
              <a:rPr lang="pl-PL" dirty="0" smtClean="0"/>
              <a:t> (94% bakterii wykazuje wrażliwość)</a:t>
            </a:r>
          </a:p>
          <a:p>
            <a:pPr marL="514350" indent="-514350">
              <a:buFont typeface="+mj-lt"/>
              <a:buAutoNum type="arabicPeriod"/>
            </a:pPr>
            <a:r>
              <a:rPr lang="pl-PL" dirty="0" smtClean="0"/>
              <a:t>Ampicylina + </a:t>
            </a:r>
            <a:r>
              <a:rPr lang="pl-PL" dirty="0" err="1" smtClean="0"/>
              <a:t>Cefotaksym</a:t>
            </a:r>
            <a:r>
              <a:rPr lang="pl-PL" dirty="0" smtClean="0"/>
              <a:t> – może zwiększyć ilość gram ujemnych bakterii we florze oddziału.</a:t>
            </a:r>
          </a:p>
          <a:p>
            <a:pPr marL="514350" indent="-514350">
              <a:buFont typeface="+mj-lt"/>
              <a:buAutoNum type="arabicPeriod"/>
            </a:pPr>
            <a:r>
              <a:rPr lang="pl-PL" dirty="0" smtClean="0"/>
              <a:t>Ampicylina + </a:t>
            </a:r>
            <a:r>
              <a:rPr lang="pl-PL" dirty="0" err="1" smtClean="0"/>
              <a:t>Gentamycyna</a:t>
            </a:r>
            <a:r>
              <a:rPr lang="pl-PL" dirty="0" smtClean="0"/>
              <a:t> + </a:t>
            </a:r>
            <a:r>
              <a:rPr lang="pl-PL" dirty="0" err="1" smtClean="0"/>
              <a:t>cefalosporyna</a:t>
            </a:r>
            <a:r>
              <a:rPr lang="pl-PL" dirty="0" smtClean="0"/>
              <a:t> III generacji (</a:t>
            </a:r>
            <a:r>
              <a:rPr lang="pl-PL" dirty="0" err="1" smtClean="0"/>
              <a:t>cefotaksym</a:t>
            </a:r>
            <a:r>
              <a:rPr lang="pl-PL" dirty="0" smtClean="0"/>
              <a:t>, </a:t>
            </a:r>
            <a:r>
              <a:rPr lang="pl-PL" dirty="0" err="1" smtClean="0"/>
              <a:t>ceftriakson</a:t>
            </a:r>
            <a:r>
              <a:rPr lang="pl-PL" dirty="0" smtClean="0"/>
              <a:t>, </a:t>
            </a:r>
            <a:r>
              <a:rPr lang="pl-PL" dirty="0" err="1" smtClean="0"/>
              <a:t>ceftazydym</a:t>
            </a:r>
            <a:r>
              <a:rPr lang="pl-PL" dirty="0" smtClean="0"/>
              <a:t>) przy podejrzeniu zapalenia opon mózgowo-rdzeniowych</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68</a:t>
            </a:fld>
            <a:endParaRPr lang="pl-PL"/>
          </a:p>
        </p:txBody>
      </p:sp>
    </p:spTree>
    <p:extLst>
      <p:ext uri="{BB962C8B-B14F-4D97-AF65-F5344CB8AC3E}">
        <p14:creationId xmlns:p14="http://schemas.microsoft.com/office/powerpoint/2010/main" val="32601634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Antybiotykoterapia</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Późna sepsa nabyta poza środowiskiem szpitalnym – schemat podobny jak przy sepsie wczesnej.</a:t>
            </a:r>
          </a:p>
          <a:p>
            <a:r>
              <a:rPr lang="pl-PL" dirty="0" smtClean="0"/>
              <a:t>Późna sepsa jako zakażenie szpitalne</a:t>
            </a:r>
          </a:p>
          <a:p>
            <a:pPr marL="514350" indent="-514350">
              <a:buFont typeface="+mj-lt"/>
              <a:buAutoNum type="arabicPeriod"/>
            </a:pPr>
            <a:r>
              <a:rPr lang="pl-PL" dirty="0" err="1" smtClean="0"/>
              <a:t>Wankomycna</a:t>
            </a:r>
            <a:r>
              <a:rPr lang="pl-PL" dirty="0" smtClean="0"/>
              <a:t> + </a:t>
            </a:r>
            <a:r>
              <a:rPr lang="pl-PL" dirty="0" err="1" smtClean="0"/>
              <a:t>gentamycyna</a:t>
            </a:r>
            <a:endParaRPr lang="pl-PL" dirty="0" smtClean="0"/>
          </a:p>
          <a:p>
            <a:pPr marL="514350" indent="-514350">
              <a:buFont typeface="+mj-lt"/>
              <a:buAutoNum type="arabicPeriod"/>
            </a:pPr>
            <a:r>
              <a:rPr lang="pl-PL" dirty="0" smtClean="0"/>
              <a:t>Wankomycyna +</a:t>
            </a:r>
            <a:r>
              <a:rPr lang="pl-PL" dirty="0" err="1" smtClean="0"/>
              <a:t>gentamycyna</a:t>
            </a:r>
            <a:r>
              <a:rPr lang="pl-PL" dirty="0" smtClean="0"/>
              <a:t> + </a:t>
            </a:r>
            <a:r>
              <a:rPr lang="pl-PL" dirty="0" err="1" smtClean="0"/>
              <a:t>cefotaksym</a:t>
            </a:r>
            <a:r>
              <a:rPr lang="pl-PL" dirty="0" smtClean="0"/>
              <a:t> przy zapaleniu opon mózgowo-rdzeniowych.</a:t>
            </a:r>
          </a:p>
          <a:p>
            <a:pPr marL="514350" indent="-514350">
              <a:buFont typeface="+mj-lt"/>
              <a:buAutoNum type="arabicPeriod"/>
            </a:pPr>
            <a:r>
              <a:rPr lang="pl-PL" dirty="0" smtClean="0"/>
              <a:t>Jeżeli podejrzanym źródłem zakażenia jest przewód pokarmowy dodaje się </a:t>
            </a:r>
            <a:r>
              <a:rPr lang="pl-PL" dirty="0" err="1" smtClean="0"/>
              <a:t>klindamycynę</a:t>
            </a:r>
            <a:r>
              <a:rPr lang="pl-PL" dirty="0" smtClean="0"/>
              <a:t> lub </a:t>
            </a:r>
            <a:r>
              <a:rPr lang="pl-PL" dirty="0" err="1" smtClean="0"/>
              <a:t>metronidazol</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69</a:t>
            </a:fld>
            <a:endParaRPr lang="pl-PL"/>
          </a:p>
        </p:txBody>
      </p:sp>
    </p:spTree>
    <p:extLst>
      <p:ext uri="{BB962C8B-B14F-4D97-AF65-F5344CB8AC3E}">
        <p14:creationId xmlns:p14="http://schemas.microsoft.com/office/powerpoint/2010/main" val="3071376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Rozpoznanie</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Sytuacje położnicze będące najczęściej związane z niedotlenieniem okołoporodowym</a:t>
            </a:r>
          </a:p>
          <a:p>
            <a:pPr marL="514350" indent="-514350">
              <a:buFont typeface="+mj-lt"/>
              <a:buAutoNum type="arabicPeriod"/>
            </a:pPr>
            <a:r>
              <a:rPr lang="pl-PL" dirty="0" smtClean="0"/>
              <a:t>Pęknięcie macicy</a:t>
            </a:r>
          </a:p>
          <a:p>
            <a:pPr marL="514350" indent="-514350">
              <a:buFont typeface="+mj-lt"/>
              <a:buAutoNum type="arabicPeriod"/>
            </a:pPr>
            <a:r>
              <a:rPr lang="pl-PL" dirty="0" smtClean="0"/>
              <a:t>Odklejenie łożyska</a:t>
            </a:r>
          </a:p>
          <a:p>
            <a:pPr marL="514350" indent="-514350">
              <a:buFont typeface="+mj-lt"/>
              <a:buAutoNum type="arabicPeriod"/>
            </a:pPr>
            <a:r>
              <a:rPr lang="pl-PL" dirty="0" smtClean="0"/>
              <a:t>Wypadnięcie pępowiny</a:t>
            </a:r>
          </a:p>
          <a:p>
            <a:pPr marL="514350" indent="-514350">
              <a:buFont typeface="+mj-lt"/>
              <a:buAutoNum type="arabicPeriod"/>
            </a:pPr>
            <a:r>
              <a:rPr lang="pl-PL" dirty="0" smtClean="0"/>
              <a:t>Zator z wód </a:t>
            </a:r>
            <a:r>
              <a:rPr lang="pl-PL" dirty="0" err="1" smtClean="0"/>
              <a:t>płodowycg</a:t>
            </a:r>
            <a:endParaRPr lang="pl-PL" dirty="0" smtClean="0"/>
          </a:p>
          <a:p>
            <a:pPr marL="514350" indent="-514350">
              <a:buFont typeface="+mj-lt"/>
              <a:buAutoNum type="arabicPeriod"/>
            </a:pPr>
            <a:r>
              <a:rPr lang="pl-PL" dirty="0" smtClean="0"/>
              <a:t>Zatrzymanie krążenia u matki</a:t>
            </a:r>
          </a:p>
          <a:p>
            <a:pPr marL="514350" indent="-514350">
              <a:buFont typeface="+mj-lt"/>
              <a:buAutoNum type="arabicPeriod"/>
            </a:pPr>
            <a:r>
              <a:rPr lang="pl-PL" dirty="0" smtClean="0"/>
              <a:t>Krwotok płodu do krwioobiegu matki</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7</a:t>
            </a:fld>
            <a:endParaRPr lang="pl-PL"/>
          </a:p>
        </p:txBody>
      </p:sp>
    </p:spTree>
    <p:extLst>
      <p:ext uri="{BB962C8B-B14F-4D97-AF65-F5344CB8AC3E}">
        <p14:creationId xmlns:p14="http://schemas.microsoft.com/office/powerpoint/2010/main" val="39126235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Antybiotykoterapia</a:t>
            </a:r>
            <a:endParaRPr lang="pl-PL" dirty="0"/>
          </a:p>
        </p:txBody>
      </p:sp>
      <p:sp>
        <p:nvSpPr>
          <p:cNvPr id="3" name="Symbol zastępczy zawartości 2"/>
          <p:cNvSpPr>
            <a:spLocks noGrp="1"/>
          </p:cNvSpPr>
          <p:nvPr>
            <p:ph idx="1"/>
          </p:nvPr>
        </p:nvSpPr>
        <p:spPr/>
        <p:txBody>
          <a:bodyPr>
            <a:normAutofit fontScale="77500" lnSpcReduction="20000"/>
          </a:bodyPr>
          <a:lstStyle/>
          <a:p>
            <a:r>
              <a:rPr lang="pl-PL" dirty="0" smtClean="0"/>
              <a:t>Czas leczenia – 10 dni.</a:t>
            </a:r>
          </a:p>
          <a:p>
            <a:r>
              <a:rPr lang="pl-PL" dirty="0" smtClean="0"/>
              <a:t>Infekcja GBS – dopuszczalne jest leczenie penicyliną</a:t>
            </a:r>
          </a:p>
          <a:p>
            <a:r>
              <a:rPr lang="pl-PL" dirty="0" err="1" smtClean="0"/>
              <a:t>E.coli</a:t>
            </a:r>
            <a:r>
              <a:rPr lang="pl-PL" dirty="0" smtClean="0"/>
              <a:t> – po wykluczeniu infekcji OUN oraz przy wrażliwości </a:t>
            </a:r>
            <a:r>
              <a:rPr lang="pl-PL" dirty="0" err="1" smtClean="0"/>
              <a:t>dopuszczlane</a:t>
            </a:r>
            <a:r>
              <a:rPr lang="pl-PL" dirty="0" smtClean="0"/>
              <a:t> jest leczenie samą ampicyliną. Przy braku wrażliwości – </a:t>
            </a:r>
            <a:r>
              <a:rPr lang="pl-PL" dirty="0" err="1" smtClean="0"/>
              <a:t>cefotaksym</a:t>
            </a:r>
            <a:r>
              <a:rPr lang="pl-PL" dirty="0" smtClean="0"/>
              <a:t>.</a:t>
            </a:r>
          </a:p>
          <a:p>
            <a:r>
              <a:rPr lang="pl-PL" dirty="0" err="1" smtClean="0"/>
              <a:t>Wielooporne</a:t>
            </a:r>
            <a:r>
              <a:rPr lang="pl-PL" dirty="0" smtClean="0"/>
              <a:t> bakterie gram ujemne – </a:t>
            </a:r>
            <a:r>
              <a:rPr lang="pl-PL" dirty="0" err="1" smtClean="0"/>
              <a:t>meronem</a:t>
            </a:r>
            <a:endParaRPr lang="pl-PL" dirty="0" smtClean="0"/>
          </a:p>
          <a:p>
            <a:r>
              <a:rPr lang="pl-PL" dirty="0" err="1" smtClean="0"/>
              <a:t>Listeria</a:t>
            </a:r>
            <a:r>
              <a:rPr lang="pl-PL" dirty="0" smtClean="0"/>
              <a:t> </a:t>
            </a:r>
            <a:r>
              <a:rPr lang="pl-PL" dirty="0" err="1" smtClean="0"/>
              <a:t>monocytogenes</a:t>
            </a:r>
            <a:r>
              <a:rPr lang="pl-PL" dirty="0" smtClean="0"/>
              <a:t> – Ampicylina + </a:t>
            </a:r>
            <a:r>
              <a:rPr lang="pl-PL" dirty="0" err="1" smtClean="0"/>
              <a:t>Gentamycyna</a:t>
            </a:r>
            <a:endParaRPr lang="pl-PL" dirty="0" smtClean="0"/>
          </a:p>
          <a:p>
            <a:r>
              <a:rPr lang="pl-PL" dirty="0" smtClean="0"/>
              <a:t>Gronkowiec złocisty (MRSA)– wankomycyna + (</a:t>
            </a:r>
            <a:r>
              <a:rPr lang="pl-PL" dirty="0" err="1" smtClean="0"/>
              <a:t>nafcylina</a:t>
            </a:r>
            <a:r>
              <a:rPr lang="pl-PL" dirty="0" smtClean="0"/>
              <a:t>)</a:t>
            </a:r>
          </a:p>
          <a:p>
            <a:r>
              <a:rPr lang="pl-PL" dirty="0" smtClean="0"/>
              <a:t>MSSA – </a:t>
            </a:r>
            <a:r>
              <a:rPr lang="pl-PL" dirty="0" err="1" smtClean="0"/>
              <a:t>Nafcylina</a:t>
            </a:r>
            <a:r>
              <a:rPr lang="pl-PL" dirty="0" smtClean="0"/>
              <a:t> lub </a:t>
            </a:r>
            <a:r>
              <a:rPr lang="pl-PL" dirty="0" err="1" smtClean="0"/>
              <a:t>cefazolin</a:t>
            </a:r>
            <a:r>
              <a:rPr lang="pl-PL" dirty="0" smtClean="0"/>
              <a:t> po wykluczeniu infekcji OUN</a:t>
            </a:r>
          </a:p>
          <a:p>
            <a:r>
              <a:rPr lang="pl-PL" dirty="0" smtClean="0"/>
              <a:t>Poprawa stanu klinicznego powinna pojawić się po 48 godzinach.</a:t>
            </a:r>
          </a:p>
          <a:p>
            <a:endParaRPr lang="pl-PL" dirty="0" smtClean="0"/>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70</a:t>
            </a:fld>
            <a:endParaRPr lang="pl-PL"/>
          </a:p>
        </p:txBody>
      </p:sp>
    </p:spTree>
    <p:extLst>
      <p:ext uri="{BB962C8B-B14F-4D97-AF65-F5344CB8AC3E}">
        <p14:creationId xmlns:p14="http://schemas.microsoft.com/office/powerpoint/2010/main" val="28190015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Rokowanie</a:t>
            </a:r>
            <a:endParaRPr lang="pl-PL" dirty="0"/>
          </a:p>
        </p:txBody>
      </p:sp>
      <p:sp>
        <p:nvSpPr>
          <p:cNvPr id="3" name="Symbol zastępczy zawartości 2"/>
          <p:cNvSpPr>
            <a:spLocks noGrp="1"/>
          </p:cNvSpPr>
          <p:nvPr>
            <p:ph idx="1"/>
          </p:nvPr>
        </p:nvSpPr>
        <p:spPr/>
        <p:txBody>
          <a:bodyPr/>
          <a:lstStyle/>
          <a:p>
            <a:r>
              <a:rPr lang="pl-PL" dirty="0" smtClean="0"/>
              <a:t>Ogólna śmiertelność – 2-4%.</a:t>
            </a:r>
          </a:p>
          <a:p>
            <a:r>
              <a:rPr lang="pl-PL" dirty="0" smtClean="0"/>
              <a:t>Największa śmiertelność przy wczesnej sepsie spowodowanej </a:t>
            </a:r>
            <a:r>
              <a:rPr lang="pl-PL" dirty="0" err="1" smtClean="0"/>
              <a:t>E.coli</a:t>
            </a:r>
            <a:r>
              <a:rPr lang="pl-PL" dirty="0" smtClean="0"/>
              <a:t> – 6-10%.</a:t>
            </a:r>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71</a:t>
            </a:fld>
            <a:endParaRPr lang="pl-PL"/>
          </a:p>
        </p:txBody>
      </p:sp>
    </p:spTree>
    <p:extLst>
      <p:ext uri="{BB962C8B-B14F-4D97-AF65-F5344CB8AC3E}">
        <p14:creationId xmlns:p14="http://schemas.microsoft.com/office/powerpoint/2010/main" val="4003540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Profilaktyka GBS</a:t>
            </a:r>
            <a:endParaRPr lang="pl-PL" dirty="0"/>
          </a:p>
        </p:txBody>
      </p:sp>
      <p:sp>
        <p:nvSpPr>
          <p:cNvPr id="3" name="Symbol zastępczy zawartości 2"/>
          <p:cNvSpPr>
            <a:spLocks noGrp="1"/>
          </p:cNvSpPr>
          <p:nvPr>
            <p:ph idx="1"/>
          </p:nvPr>
        </p:nvSpPr>
        <p:spPr/>
        <p:txBody>
          <a:bodyPr>
            <a:normAutofit fontScale="92500" lnSpcReduction="20000"/>
          </a:bodyPr>
          <a:lstStyle/>
          <a:p>
            <a:pPr marL="0" indent="0" algn="ctr">
              <a:buNone/>
            </a:pPr>
            <a:r>
              <a:rPr lang="pl-PL" dirty="0" smtClean="0"/>
              <a:t>Rozpoznanie</a:t>
            </a:r>
          </a:p>
          <a:p>
            <a:r>
              <a:rPr lang="pl-PL" dirty="0" smtClean="0"/>
              <a:t>Pobranie wymazu z pochwy oraz odbytu u wszystkich kobiet między 35 a 37 tygodniem ciąży.</a:t>
            </a:r>
          </a:p>
          <a:p>
            <a:r>
              <a:rPr lang="pl-PL" dirty="0" smtClean="0"/>
              <a:t>Wyjątki:</a:t>
            </a:r>
          </a:p>
          <a:p>
            <a:pPr marL="514350" indent="-514350">
              <a:buFont typeface="+mj-lt"/>
              <a:buAutoNum type="arabicPeriod"/>
            </a:pPr>
            <a:r>
              <a:rPr lang="pl-PL" dirty="0" smtClean="0"/>
              <a:t>Bakteriuria GBS</a:t>
            </a:r>
          </a:p>
          <a:p>
            <a:pPr marL="514350" indent="-514350">
              <a:buFont typeface="+mj-lt"/>
              <a:buAutoNum type="arabicPeriod"/>
            </a:pPr>
            <a:r>
              <a:rPr lang="pl-PL" dirty="0" smtClean="0"/>
              <a:t>Infekcja u noworodka w poprzedniej ciąży spowodowana GBS</a:t>
            </a:r>
          </a:p>
          <a:p>
            <a:r>
              <a:rPr lang="pl-PL" dirty="0" smtClean="0"/>
              <a:t>Dostępne są szybkie testy PCR – wynik w przeciągu 2 godzin.</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72</a:t>
            </a:fld>
            <a:endParaRPr lang="pl-PL"/>
          </a:p>
        </p:txBody>
      </p:sp>
    </p:spTree>
    <p:extLst>
      <p:ext uri="{BB962C8B-B14F-4D97-AF65-F5344CB8AC3E}">
        <p14:creationId xmlns:p14="http://schemas.microsoft.com/office/powerpoint/2010/main" val="40826681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Profilaktyka GBS</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Czynniki ryzyka</a:t>
            </a:r>
          </a:p>
          <a:p>
            <a:r>
              <a:rPr lang="pl-PL" dirty="0" smtClean="0"/>
              <a:t>Temperatura u matki powyżej 38st. C</a:t>
            </a:r>
          </a:p>
          <a:p>
            <a:r>
              <a:rPr lang="pl-PL" dirty="0" smtClean="0"/>
              <a:t>Poród przed 37 </a:t>
            </a:r>
            <a:r>
              <a:rPr lang="pl-PL" dirty="0" err="1" smtClean="0"/>
              <a:t>tc</a:t>
            </a:r>
            <a:r>
              <a:rPr lang="pl-PL" dirty="0" smtClean="0"/>
              <a:t>.</a:t>
            </a:r>
          </a:p>
          <a:p>
            <a:r>
              <a:rPr lang="pl-PL" dirty="0" smtClean="0"/>
              <a:t>PPP powyżej 18 godz.</a:t>
            </a:r>
          </a:p>
          <a:p>
            <a:r>
              <a:rPr lang="pl-PL" dirty="0" smtClean="0"/>
              <a:t>Bakteriuria GBS</a:t>
            </a:r>
          </a:p>
          <a:p>
            <a:r>
              <a:rPr lang="pl-PL" dirty="0" smtClean="0"/>
              <a:t>Poprzednie dziecko z infekcją GBS</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73</a:t>
            </a:fld>
            <a:endParaRPr lang="pl-PL"/>
          </a:p>
        </p:txBody>
      </p:sp>
    </p:spTree>
    <p:extLst>
      <p:ext uri="{BB962C8B-B14F-4D97-AF65-F5344CB8AC3E}">
        <p14:creationId xmlns:p14="http://schemas.microsoft.com/office/powerpoint/2010/main" val="21391290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Profilaktyka GBS</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Antybiotykoterapia okołoporodowa</a:t>
            </a:r>
          </a:p>
          <a:p>
            <a:r>
              <a:rPr lang="pl-PL" dirty="0" smtClean="0"/>
              <a:t>Dodatni wymaz GBS</a:t>
            </a:r>
          </a:p>
          <a:p>
            <a:r>
              <a:rPr lang="pl-PL" dirty="0" smtClean="0"/>
              <a:t>Bakteriuria GBS</a:t>
            </a:r>
          </a:p>
          <a:p>
            <a:r>
              <a:rPr lang="pl-PL" dirty="0" smtClean="0"/>
              <a:t>Poprzednie dziecko z infekcją GBS</a:t>
            </a:r>
          </a:p>
          <a:p>
            <a:r>
              <a:rPr lang="pl-PL" dirty="0" smtClean="0"/>
              <a:t>Obecność czynników ryzyka</a:t>
            </a:r>
          </a:p>
          <a:p>
            <a:pPr marL="0" indent="0">
              <a:buNone/>
            </a:pP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74</a:t>
            </a:fld>
            <a:endParaRPr lang="pl-PL"/>
          </a:p>
        </p:txBody>
      </p:sp>
    </p:spTree>
    <p:extLst>
      <p:ext uri="{BB962C8B-B14F-4D97-AF65-F5344CB8AC3E}">
        <p14:creationId xmlns:p14="http://schemas.microsoft.com/office/powerpoint/2010/main" val="10201495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Profilaktyka GBS</a:t>
            </a:r>
            <a:endParaRPr lang="pl-PL" dirty="0"/>
          </a:p>
        </p:txBody>
      </p:sp>
      <p:sp>
        <p:nvSpPr>
          <p:cNvPr id="3" name="Symbol zastępczy zawartości 2"/>
          <p:cNvSpPr>
            <a:spLocks noGrp="1"/>
          </p:cNvSpPr>
          <p:nvPr>
            <p:ph idx="1"/>
          </p:nvPr>
        </p:nvSpPr>
        <p:spPr/>
        <p:txBody>
          <a:bodyPr>
            <a:normAutofit/>
          </a:bodyPr>
          <a:lstStyle/>
          <a:p>
            <a:r>
              <a:rPr lang="pl-PL" dirty="0" smtClean="0"/>
              <a:t>Nie zaleca się podaży antybiotyku gdy</a:t>
            </a:r>
          </a:p>
          <a:p>
            <a:pPr marL="514350" indent="-514350">
              <a:buFont typeface="+mj-lt"/>
              <a:buAutoNum type="arabicPeriod"/>
            </a:pPr>
            <a:r>
              <a:rPr lang="pl-PL" dirty="0" smtClean="0"/>
              <a:t>Dodatni GBS lub bakteriuria tylko w poprzedniej ciąży</a:t>
            </a:r>
          </a:p>
          <a:p>
            <a:pPr marL="514350" indent="-514350">
              <a:buFont typeface="+mj-lt"/>
              <a:buAutoNum type="arabicPeriod"/>
            </a:pPr>
            <a:r>
              <a:rPr lang="pl-PL" dirty="0" smtClean="0"/>
              <a:t>Planowe cięcie cesarskie z zachowanymi błonami płodowymi.</a:t>
            </a:r>
          </a:p>
          <a:p>
            <a:pPr marL="514350" indent="-514350">
              <a:buFont typeface="+mj-lt"/>
              <a:buAutoNum type="arabicPeriod"/>
            </a:pPr>
            <a:r>
              <a:rPr lang="pl-PL" dirty="0" smtClean="0"/>
              <a:t>Ujemny wynik GBS nawet przy obecności pojedynczego czynnika ryzyka (temperatura, wcześniactwo, </a:t>
            </a:r>
            <a:r>
              <a:rPr lang="pl-PL" dirty="0" err="1" smtClean="0"/>
              <a:t>ppp</a:t>
            </a:r>
            <a:r>
              <a:rPr lang="pl-PL" dirty="0" smtClean="0"/>
              <a:t>). </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75</a:t>
            </a:fld>
            <a:endParaRPr lang="pl-PL"/>
          </a:p>
        </p:txBody>
      </p:sp>
    </p:spTree>
    <p:extLst>
      <p:ext uri="{BB962C8B-B14F-4D97-AF65-F5344CB8AC3E}">
        <p14:creationId xmlns:p14="http://schemas.microsoft.com/office/powerpoint/2010/main" val="18744440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Profilaktyka GBS</a:t>
            </a:r>
            <a:endParaRPr lang="pl-PL" dirty="0"/>
          </a:p>
        </p:txBody>
      </p:sp>
      <p:sp>
        <p:nvSpPr>
          <p:cNvPr id="3" name="Symbol zastępczy zawartości 2"/>
          <p:cNvSpPr>
            <a:spLocks noGrp="1"/>
          </p:cNvSpPr>
          <p:nvPr>
            <p:ph idx="1"/>
          </p:nvPr>
        </p:nvSpPr>
        <p:spPr/>
        <p:txBody>
          <a:bodyPr>
            <a:normAutofit fontScale="85000" lnSpcReduction="20000"/>
          </a:bodyPr>
          <a:lstStyle/>
          <a:p>
            <a:pPr marL="0" indent="0" algn="ctr">
              <a:buNone/>
            </a:pPr>
            <a:r>
              <a:rPr lang="pl-PL" dirty="0" smtClean="0"/>
              <a:t>Podanie antybiotyku</a:t>
            </a:r>
          </a:p>
          <a:p>
            <a:r>
              <a:rPr lang="pl-PL" dirty="0" smtClean="0"/>
              <a:t>Penicylina G 5mln j. następnie 2,5-3 </a:t>
            </a:r>
            <a:r>
              <a:rPr lang="pl-PL" dirty="0" err="1" smtClean="0"/>
              <a:t>mln.j</a:t>
            </a:r>
            <a:r>
              <a:rPr lang="pl-PL" dirty="0" smtClean="0"/>
              <a:t>. co 4 godz.</a:t>
            </a:r>
          </a:p>
          <a:p>
            <a:r>
              <a:rPr lang="pl-PL" dirty="0" smtClean="0"/>
              <a:t>Ampicylina 2g, następnie 1g co 4 godz.</a:t>
            </a:r>
          </a:p>
          <a:p>
            <a:r>
              <a:rPr lang="pl-PL" dirty="0" smtClean="0"/>
              <a:t>Erytromycyna – obecnie niezalecana</a:t>
            </a:r>
          </a:p>
          <a:p>
            <a:r>
              <a:rPr lang="pl-PL" dirty="0" err="1" smtClean="0"/>
              <a:t>Klindamycyna</a:t>
            </a:r>
            <a:r>
              <a:rPr lang="pl-PL" dirty="0" smtClean="0"/>
              <a:t> – tylko przy potwierdzonej wrażliwości</a:t>
            </a:r>
          </a:p>
          <a:p>
            <a:r>
              <a:rPr lang="pl-PL" dirty="0" smtClean="0"/>
              <a:t>Przy słabej alergii na penicylinę – </a:t>
            </a:r>
            <a:r>
              <a:rPr lang="pl-PL" dirty="0" err="1" smtClean="0"/>
              <a:t>cefazolin</a:t>
            </a:r>
            <a:r>
              <a:rPr lang="pl-PL" dirty="0" smtClean="0"/>
              <a:t> 2g, następnie 1g co 8 godz.</a:t>
            </a:r>
          </a:p>
          <a:p>
            <a:r>
              <a:rPr lang="pl-PL" dirty="0" smtClean="0"/>
              <a:t>Przy silnej alergii na penicylinę i przy braku wrażliwości na </a:t>
            </a:r>
            <a:r>
              <a:rPr lang="pl-PL" dirty="0" err="1" smtClean="0"/>
              <a:t>klindamycynę</a:t>
            </a:r>
            <a:r>
              <a:rPr lang="pl-PL" dirty="0" smtClean="0"/>
              <a:t> – wankomycyna 1g co 12 godz.</a:t>
            </a:r>
          </a:p>
          <a:p>
            <a:r>
              <a:rPr lang="pl-PL" dirty="0" smtClean="0"/>
              <a:t>Skuteczna profilaktyka – co najmniej 4 godz. </a:t>
            </a:r>
            <a:r>
              <a:rPr lang="pl-PL" dirty="0"/>
              <a:t>p</a:t>
            </a:r>
            <a:r>
              <a:rPr lang="pl-PL" dirty="0" smtClean="0"/>
              <a:t>rzed porodem.</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76</a:t>
            </a:fld>
            <a:endParaRPr lang="pl-PL"/>
          </a:p>
        </p:txBody>
      </p:sp>
    </p:spTree>
    <p:extLst>
      <p:ext uri="{BB962C8B-B14F-4D97-AF65-F5344CB8AC3E}">
        <p14:creationId xmlns:p14="http://schemas.microsoft.com/office/powerpoint/2010/main" val="40278430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Profilaktyka GBS</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Poród przedwczesny</a:t>
            </a:r>
          </a:p>
          <a:p>
            <a:r>
              <a:rPr lang="pl-PL" dirty="0" smtClean="0"/>
              <a:t>Pobranie wymazu w czasie podejrzenia porodu przedwczesnego i rozpoczęcie antybiotykoterapii do porodu lub zakończenie w sytuacji ustąpienia skurczów.</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77</a:t>
            </a:fld>
            <a:endParaRPr lang="pl-PL"/>
          </a:p>
        </p:txBody>
      </p:sp>
    </p:spTree>
    <p:extLst>
      <p:ext uri="{BB962C8B-B14F-4D97-AF65-F5344CB8AC3E}">
        <p14:creationId xmlns:p14="http://schemas.microsoft.com/office/powerpoint/2010/main" val="4920483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lstStyle/>
          <a:p>
            <a:r>
              <a:rPr lang="pl-PL" dirty="0" smtClean="0"/>
              <a:t>Posocznica – noworodek przedwcześnie urodzony</a:t>
            </a:r>
            <a:endParaRPr lang="pl-PL" dirty="0"/>
          </a:p>
        </p:txBody>
      </p:sp>
      <p:sp>
        <p:nvSpPr>
          <p:cNvPr id="5" name="Podtytuł 4"/>
          <p:cNvSpPr>
            <a:spLocks noGrp="1"/>
          </p:cNvSpPr>
          <p:nvPr>
            <p:ph type="subTitle" idx="1"/>
          </p:nvPr>
        </p:nvSpPr>
        <p:spPr/>
        <p:txBody>
          <a:bodyPr/>
          <a:lstStyle/>
          <a:p>
            <a:endParaRPr lang="pl-PL"/>
          </a:p>
        </p:txBody>
      </p:sp>
      <p:sp>
        <p:nvSpPr>
          <p:cNvPr id="2" name="Symbol zastępczy numeru slajdu 1"/>
          <p:cNvSpPr>
            <a:spLocks noGrp="1"/>
          </p:cNvSpPr>
          <p:nvPr>
            <p:ph type="sldNum" sz="quarter" idx="12"/>
          </p:nvPr>
        </p:nvSpPr>
        <p:spPr/>
        <p:txBody>
          <a:bodyPr/>
          <a:lstStyle/>
          <a:p>
            <a:fld id="{0931897F-8F23-433E-A660-EFF8D3EDA506}" type="slidenum">
              <a:rPr lang="pl-PL" smtClean="0"/>
              <a:t>78</a:t>
            </a:fld>
            <a:endParaRPr lang="pl-PL"/>
          </a:p>
        </p:txBody>
      </p:sp>
    </p:spTree>
    <p:extLst>
      <p:ext uri="{BB962C8B-B14F-4D97-AF65-F5344CB8AC3E}">
        <p14:creationId xmlns:p14="http://schemas.microsoft.com/office/powerpoint/2010/main" val="29469708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Epidemiologia</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Wczesna sepsa</a:t>
            </a:r>
          </a:p>
          <a:p>
            <a:pPr marL="514350" indent="-514350">
              <a:buFont typeface="+mj-lt"/>
              <a:buAutoNum type="arabicPeriod"/>
            </a:pPr>
            <a:r>
              <a:rPr lang="pl-PL" dirty="0" smtClean="0"/>
              <a:t>&lt;25tc. – 3,5%</a:t>
            </a:r>
          </a:p>
          <a:p>
            <a:pPr marL="514350" indent="-514350">
              <a:buFont typeface="+mj-lt"/>
              <a:buAutoNum type="arabicPeriod"/>
            </a:pPr>
            <a:r>
              <a:rPr lang="pl-PL" dirty="0" smtClean="0"/>
              <a:t>25-28tc. – 1,9%</a:t>
            </a:r>
          </a:p>
          <a:p>
            <a:pPr marL="514350" indent="-514350">
              <a:buFont typeface="+mj-lt"/>
              <a:buAutoNum type="arabicPeriod"/>
            </a:pPr>
            <a:r>
              <a:rPr lang="pl-PL" dirty="0" smtClean="0"/>
              <a:t>&gt;28tc. – 1%</a:t>
            </a:r>
          </a:p>
          <a:p>
            <a:pPr marL="514350" indent="-514350">
              <a:buFont typeface="+mj-lt"/>
              <a:buAutoNum type="arabicPeriod"/>
            </a:pPr>
            <a:r>
              <a:rPr lang="pl-PL" dirty="0" smtClean="0"/>
              <a:t>Częstość stała w ostatnich latach</a:t>
            </a:r>
          </a:p>
          <a:p>
            <a:r>
              <a:rPr lang="pl-PL" dirty="0" smtClean="0"/>
              <a:t>Późna sepsa</a:t>
            </a:r>
          </a:p>
          <a:p>
            <a:pPr marL="514350" indent="-514350">
              <a:buFont typeface="+mj-lt"/>
              <a:buAutoNum type="arabicPeriod"/>
            </a:pPr>
            <a:r>
              <a:rPr lang="pl-PL" dirty="0" smtClean="0"/>
              <a:t>&lt;25tc. - 41%</a:t>
            </a:r>
          </a:p>
          <a:p>
            <a:pPr marL="514350" indent="-514350">
              <a:buFont typeface="+mj-lt"/>
              <a:buAutoNum type="arabicPeriod"/>
            </a:pPr>
            <a:r>
              <a:rPr lang="pl-PL" dirty="0" smtClean="0"/>
              <a:t>25-28tc. – 21%</a:t>
            </a:r>
          </a:p>
          <a:p>
            <a:pPr marL="514350" indent="-514350">
              <a:buFont typeface="+mj-lt"/>
              <a:buAutoNum type="arabicPeriod"/>
            </a:pPr>
            <a:r>
              <a:rPr lang="pl-PL" dirty="0" smtClean="0"/>
              <a:t>29-32tc. – 10%</a:t>
            </a:r>
          </a:p>
          <a:p>
            <a:pPr marL="514350" indent="-514350">
              <a:buFont typeface="+mj-lt"/>
              <a:buAutoNum type="arabicPeriod"/>
            </a:pPr>
            <a:r>
              <a:rPr lang="pl-PL" dirty="0" smtClean="0"/>
              <a:t>Częstość spadła w ostatnich latach</a:t>
            </a:r>
          </a:p>
          <a:p>
            <a:pPr marL="514350" indent="-514350">
              <a:buFont typeface="+mj-lt"/>
              <a:buAutoNum type="arabicPeriod"/>
            </a:pP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79</a:t>
            </a:fld>
            <a:endParaRPr lang="pl-PL"/>
          </a:p>
        </p:txBody>
      </p:sp>
    </p:spTree>
    <p:extLst>
      <p:ext uri="{BB962C8B-B14F-4D97-AF65-F5344CB8AC3E}">
        <p14:creationId xmlns:p14="http://schemas.microsoft.com/office/powerpoint/2010/main" val="1071163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Patomechanizm</a:t>
            </a:r>
            <a:endParaRPr lang="pl-PL" dirty="0"/>
          </a:p>
        </p:txBody>
      </p:sp>
      <p:sp>
        <p:nvSpPr>
          <p:cNvPr id="3" name="Symbol zastępczy zawartości 2"/>
          <p:cNvSpPr>
            <a:spLocks noGrp="1"/>
          </p:cNvSpPr>
          <p:nvPr>
            <p:ph idx="1"/>
          </p:nvPr>
        </p:nvSpPr>
        <p:spPr/>
        <p:txBody>
          <a:bodyPr/>
          <a:lstStyle/>
          <a:p>
            <a:r>
              <a:rPr lang="pl-PL" dirty="0" smtClean="0"/>
              <a:t>Niedotlenienie prowadzi do bradykardii, hipotensji oraz nasila metabolizm beztlenowy u noworodka.</a:t>
            </a:r>
          </a:p>
          <a:p>
            <a:r>
              <a:rPr lang="pl-PL" dirty="0" smtClean="0"/>
              <a:t>Niedotlenienie uszkadza zarówno istotę szarą, jak i białą mózgu.</a:t>
            </a:r>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8</a:t>
            </a:fld>
            <a:endParaRPr lang="pl-PL"/>
          </a:p>
        </p:txBody>
      </p:sp>
    </p:spTree>
    <p:extLst>
      <p:ext uri="{BB962C8B-B14F-4D97-AF65-F5344CB8AC3E}">
        <p14:creationId xmlns:p14="http://schemas.microsoft.com/office/powerpoint/2010/main" val="20052176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Czynnik zakaźny</a:t>
            </a:r>
            <a:endParaRPr lang="pl-PL" dirty="0"/>
          </a:p>
        </p:txBody>
      </p:sp>
      <p:sp>
        <p:nvSpPr>
          <p:cNvPr id="3" name="Symbol zastępczy zawartości 2"/>
          <p:cNvSpPr>
            <a:spLocks noGrp="1"/>
          </p:cNvSpPr>
          <p:nvPr>
            <p:ph idx="1"/>
          </p:nvPr>
        </p:nvSpPr>
        <p:spPr/>
        <p:txBody>
          <a:bodyPr/>
          <a:lstStyle/>
          <a:p>
            <a:r>
              <a:rPr lang="pl-PL" dirty="0" smtClean="0"/>
              <a:t>Sepsa wczesna</a:t>
            </a:r>
          </a:p>
          <a:p>
            <a:pPr marL="514350" indent="-514350">
              <a:buFont typeface="+mj-lt"/>
              <a:buAutoNum type="arabicPeriod"/>
            </a:pPr>
            <a:r>
              <a:rPr lang="pl-PL" dirty="0" smtClean="0"/>
              <a:t>GBS oraz E. coli. U skrajnych wcześniaków E. coli jest najczęściej</a:t>
            </a:r>
          </a:p>
          <a:p>
            <a:pPr marL="514350" indent="-514350">
              <a:buFont typeface="+mj-lt"/>
              <a:buAutoNum type="arabicPeriod"/>
            </a:pPr>
            <a:r>
              <a:rPr lang="pl-PL" dirty="0" smtClean="0"/>
              <a:t>Gronkowce </a:t>
            </a:r>
            <a:r>
              <a:rPr lang="pl-PL" dirty="0" err="1" smtClean="0"/>
              <a:t>koagulazoujemne</a:t>
            </a:r>
            <a:r>
              <a:rPr lang="pl-PL" dirty="0" smtClean="0"/>
              <a:t> – czynnik trudny do oszacowania – często stanowi zanieczyszczenie</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80</a:t>
            </a:fld>
            <a:endParaRPr lang="pl-PL"/>
          </a:p>
        </p:txBody>
      </p:sp>
    </p:spTree>
    <p:extLst>
      <p:ext uri="{BB962C8B-B14F-4D97-AF65-F5344CB8AC3E}">
        <p14:creationId xmlns:p14="http://schemas.microsoft.com/office/powerpoint/2010/main" val="13710639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Czynnik zakaźny</a:t>
            </a:r>
            <a:endParaRPr lang="pl-PL" dirty="0"/>
          </a:p>
        </p:txBody>
      </p:sp>
      <p:sp>
        <p:nvSpPr>
          <p:cNvPr id="3" name="Symbol zastępczy zawartości 2"/>
          <p:cNvSpPr>
            <a:spLocks noGrp="1"/>
          </p:cNvSpPr>
          <p:nvPr>
            <p:ph idx="1"/>
          </p:nvPr>
        </p:nvSpPr>
        <p:spPr/>
        <p:txBody>
          <a:bodyPr/>
          <a:lstStyle/>
          <a:p>
            <a:r>
              <a:rPr lang="pl-PL" dirty="0" smtClean="0"/>
              <a:t>Sepsa późna</a:t>
            </a:r>
          </a:p>
          <a:p>
            <a:pPr marL="514350" indent="-514350">
              <a:buFont typeface="+mj-lt"/>
              <a:buAutoNum type="arabicPeriod"/>
            </a:pPr>
            <a:r>
              <a:rPr lang="pl-PL" dirty="0" smtClean="0"/>
              <a:t>Gronkowce </a:t>
            </a:r>
            <a:r>
              <a:rPr lang="pl-PL" dirty="0" err="1" smtClean="0"/>
              <a:t>koagulazoujemne</a:t>
            </a:r>
            <a:r>
              <a:rPr lang="pl-PL" dirty="0" smtClean="0"/>
              <a:t> – 48%</a:t>
            </a:r>
          </a:p>
          <a:p>
            <a:pPr marL="514350" indent="-514350">
              <a:buFont typeface="+mj-lt"/>
              <a:buAutoNum type="arabicPeriod"/>
            </a:pPr>
            <a:r>
              <a:rPr lang="pl-PL" dirty="0" err="1" smtClean="0"/>
              <a:t>Gronkowic</a:t>
            </a:r>
            <a:r>
              <a:rPr lang="pl-PL" dirty="0" smtClean="0"/>
              <a:t> złocisty, </a:t>
            </a:r>
            <a:r>
              <a:rPr lang="pl-PL" dirty="0" err="1" smtClean="0"/>
              <a:t>Enterococcus</a:t>
            </a:r>
            <a:r>
              <a:rPr lang="pl-PL" dirty="0" smtClean="0"/>
              <a:t>, GBS – 22%</a:t>
            </a:r>
          </a:p>
          <a:p>
            <a:pPr marL="514350" indent="-514350">
              <a:buFont typeface="+mj-lt"/>
              <a:buAutoNum type="arabicPeriod"/>
            </a:pPr>
            <a:r>
              <a:rPr lang="pl-PL" dirty="0" err="1" smtClean="0"/>
              <a:t>E.coli</a:t>
            </a:r>
            <a:r>
              <a:rPr lang="pl-PL" dirty="0" smtClean="0"/>
              <a:t>, </a:t>
            </a:r>
            <a:r>
              <a:rPr lang="pl-PL" dirty="0" err="1" smtClean="0"/>
              <a:t>Klebsiella</a:t>
            </a:r>
            <a:r>
              <a:rPr lang="pl-PL" dirty="0" smtClean="0"/>
              <a:t>, </a:t>
            </a:r>
            <a:r>
              <a:rPr lang="pl-PL" dirty="0" err="1" smtClean="0"/>
              <a:t>Pseudomonas</a:t>
            </a:r>
            <a:r>
              <a:rPr lang="pl-PL" dirty="0" smtClean="0"/>
              <a:t>, </a:t>
            </a:r>
            <a:r>
              <a:rPr lang="pl-PL" dirty="0" err="1" smtClean="0"/>
              <a:t>Enterobacter</a:t>
            </a:r>
            <a:r>
              <a:rPr lang="pl-PL" dirty="0" smtClean="0"/>
              <a:t>, </a:t>
            </a:r>
            <a:r>
              <a:rPr lang="pl-PL" dirty="0" err="1" smtClean="0"/>
              <a:t>Serratia</a:t>
            </a:r>
            <a:r>
              <a:rPr lang="pl-PL" dirty="0" smtClean="0"/>
              <a:t> – 18%</a:t>
            </a:r>
          </a:p>
          <a:p>
            <a:pPr marL="514350" indent="-514350">
              <a:buFont typeface="+mj-lt"/>
              <a:buAutoNum type="arabicPeriod"/>
            </a:pPr>
            <a:r>
              <a:rPr lang="pl-PL" dirty="0" smtClean="0"/>
              <a:t>Grzyby (Candida) – 12%</a:t>
            </a:r>
          </a:p>
          <a:p>
            <a:pPr marL="514350" indent="-514350">
              <a:buFont typeface="+mj-lt"/>
              <a:buAutoNum type="arabicPeriod"/>
            </a:pP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81</a:t>
            </a:fld>
            <a:endParaRPr lang="pl-PL"/>
          </a:p>
        </p:txBody>
      </p:sp>
    </p:spTree>
    <p:extLst>
      <p:ext uri="{BB962C8B-B14F-4D97-AF65-F5344CB8AC3E}">
        <p14:creationId xmlns:p14="http://schemas.microsoft.com/office/powerpoint/2010/main" val="22574528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Patofizjologia</a:t>
            </a:r>
            <a:endParaRPr lang="pl-PL" dirty="0"/>
          </a:p>
        </p:txBody>
      </p:sp>
      <p:sp>
        <p:nvSpPr>
          <p:cNvPr id="3" name="Symbol zastępczy zawartości 2"/>
          <p:cNvSpPr>
            <a:spLocks noGrp="1"/>
          </p:cNvSpPr>
          <p:nvPr>
            <p:ph idx="1"/>
          </p:nvPr>
        </p:nvSpPr>
        <p:spPr/>
        <p:txBody>
          <a:bodyPr>
            <a:normAutofit fontScale="92500"/>
          </a:bodyPr>
          <a:lstStyle/>
          <a:p>
            <a:r>
              <a:rPr lang="pl-PL" dirty="0" smtClean="0"/>
              <a:t>Upośledzony układ odpornościowy – niski poziom przeciwciał </a:t>
            </a:r>
            <a:r>
              <a:rPr lang="pl-PL" dirty="0" err="1" smtClean="0"/>
              <a:t>IgG</a:t>
            </a:r>
            <a:r>
              <a:rPr lang="pl-PL" dirty="0" smtClean="0"/>
              <a:t>, niski poziom własnych </a:t>
            </a:r>
            <a:r>
              <a:rPr lang="pl-PL" dirty="0" err="1" smtClean="0"/>
              <a:t>IgA</a:t>
            </a:r>
            <a:endParaRPr lang="pl-PL" dirty="0" smtClean="0"/>
          </a:p>
          <a:p>
            <a:r>
              <a:rPr lang="pl-PL" dirty="0" smtClean="0"/>
              <a:t>Większa przepuszczalność błon śluzowych</a:t>
            </a:r>
          </a:p>
          <a:p>
            <a:r>
              <a:rPr lang="pl-PL" dirty="0" smtClean="0"/>
              <a:t>Większa ilość inwazyjnych procedur (żywienie parenteralne, mechaniczna wentylacja, cewnik dotętniczy, linia centralna, wkłucie obwodowe)</a:t>
            </a:r>
          </a:p>
          <a:p>
            <a:r>
              <a:rPr lang="pl-PL" dirty="0" smtClean="0"/>
              <a:t>Intubacja, cewnik w pęcherzy oraz tracheostomia nie zwiększają ilości późnej posocznicy</a:t>
            </a:r>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82</a:t>
            </a:fld>
            <a:endParaRPr lang="pl-PL"/>
          </a:p>
        </p:txBody>
      </p:sp>
    </p:spTree>
    <p:extLst>
      <p:ext uri="{BB962C8B-B14F-4D97-AF65-F5344CB8AC3E}">
        <p14:creationId xmlns:p14="http://schemas.microsoft.com/office/powerpoint/2010/main" val="11612057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Objawy</a:t>
            </a:r>
            <a:endParaRPr lang="pl-PL" dirty="0"/>
          </a:p>
        </p:txBody>
      </p:sp>
      <p:sp>
        <p:nvSpPr>
          <p:cNvPr id="3" name="Symbol zastępczy zawartości 2"/>
          <p:cNvSpPr>
            <a:spLocks noGrp="1"/>
          </p:cNvSpPr>
          <p:nvPr>
            <p:ph idx="1"/>
          </p:nvPr>
        </p:nvSpPr>
        <p:spPr/>
        <p:txBody>
          <a:bodyPr/>
          <a:lstStyle/>
          <a:p>
            <a:r>
              <a:rPr lang="pl-PL" dirty="0" smtClean="0"/>
              <a:t>Bakterie gram ujemne (</a:t>
            </a:r>
            <a:r>
              <a:rPr lang="pl-PL" dirty="0" err="1" smtClean="0"/>
              <a:t>Pseudomonas</a:t>
            </a:r>
            <a:r>
              <a:rPr lang="pl-PL" dirty="0" smtClean="0"/>
              <a:t>, </a:t>
            </a:r>
            <a:r>
              <a:rPr lang="pl-PL" dirty="0" err="1" smtClean="0"/>
              <a:t>E.coli</a:t>
            </a:r>
            <a:r>
              <a:rPr lang="pl-PL" dirty="0" smtClean="0"/>
              <a:t>, </a:t>
            </a:r>
            <a:r>
              <a:rPr lang="pl-PL" dirty="0" err="1" smtClean="0"/>
              <a:t>Enterobacter</a:t>
            </a:r>
            <a:r>
              <a:rPr lang="pl-PL" dirty="0" smtClean="0"/>
              <a:t>, </a:t>
            </a:r>
            <a:r>
              <a:rPr lang="pl-PL" dirty="0" err="1" smtClean="0"/>
              <a:t>Klebsiella</a:t>
            </a:r>
            <a:r>
              <a:rPr lang="pl-PL" dirty="0" smtClean="0"/>
              <a:t>, </a:t>
            </a:r>
            <a:r>
              <a:rPr lang="pl-PL" dirty="0" err="1" smtClean="0"/>
              <a:t>Serratia</a:t>
            </a:r>
            <a:r>
              <a:rPr lang="pl-PL" dirty="0" smtClean="0"/>
              <a:t>) – bardziej ostry przebieg – zgon w przeciągu kilkunastu godzin.</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83</a:t>
            </a:fld>
            <a:endParaRPr lang="pl-PL"/>
          </a:p>
        </p:txBody>
      </p:sp>
    </p:spTree>
    <p:extLst>
      <p:ext uri="{BB962C8B-B14F-4D97-AF65-F5344CB8AC3E}">
        <p14:creationId xmlns:p14="http://schemas.microsoft.com/office/powerpoint/2010/main" val="232613072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Objawy</a:t>
            </a:r>
            <a:endParaRPr lang="pl-PL" dirty="0"/>
          </a:p>
        </p:txBody>
      </p:sp>
      <p:sp>
        <p:nvSpPr>
          <p:cNvPr id="3" name="Symbol zastępczy zawartości 2"/>
          <p:cNvSpPr>
            <a:spLocks noGrp="1"/>
          </p:cNvSpPr>
          <p:nvPr>
            <p:ph idx="1"/>
          </p:nvPr>
        </p:nvSpPr>
        <p:spPr/>
        <p:txBody>
          <a:bodyPr>
            <a:normAutofit fontScale="85000" lnSpcReduction="10000"/>
          </a:bodyPr>
          <a:lstStyle/>
          <a:p>
            <a:pPr marL="0" indent="0" algn="ctr">
              <a:buNone/>
            </a:pPr>
            <a:r>
              <a:rPr lang="pl-PL" dirty="0" smtClean="0"/>
              <a:t>Wstrząs septyczny</a:t>
            </a:r>
          </a:p>
          <a:p>
            <a:r>
              <a:rPr lang="pl-PL" dirty="0" smtClean="0"/>
              <a:t>Mocno nasilone objawy z zaburzeniami krążenia, ostrą, ciężką niewydolnością oddechową oraz objawami niewydolności wielonarządowej.</a:t>
            </a:r>
          </a:p>
          <a:p>
            <a:r>
              <a:rPr lang="pl-PL" dirty="0" smtClean="0"/>
              <a:t>Objawy:</a:t>
            </a:r>
          </a:p>
          <a:p>
            <a:pPr marL="514350" indent="-514350">
              <a:buFont typeface="+mj-lt"/>
              <a:buAutoNum type="arabicPeriod"/>
            </a:pPr>
            <a:r>
              <a:rPr lang="pl-PL" dirty="0" smtClean="0"/>
              <a:t>Bladość, zimne kończyny, </a:t>
            </a:r>
            <a:r>
              <a:rPr lang="pl-PL" dirty="0" err="1" smtClean="0"/>
              <a:t>akrocyjanoza</a:t>
            </a:r>
            <a:endParaRPr lang="pl-PL" dirty="0" smtClean="0"/>
          </a:p>
          <a:p>
            <a:pPr marL="514350" indent="-514350">
              <a:buFont typeface="+mj-lt"/>
              <a:buAutoNum type="arabicPeriod"/>
            </a:pPr>
            <a:r>
              <a:rPr lang="pl-PL" dirty="0" smtClean="0"/>
              <a:t>Tachykardia, przy dużych zaburzeniach bradykardia</a:t>
            </a:r>
          </a:p>
          <a:p>
            <a:pPr marL="514350" indent="-514350">
              <a:buFont typeface="+mj-lt"/>
              <a:buAutoNum type="arabicPeriod"/>
            </a:pPr>
            <a:r>
              <a:rPr lang="pl-PL" dirty="0" smtClean="0"/>
              <a:t>Zaburzenia neurologiczne (apatyczność)</a:t>
            </a:r>
          </a:p>
          <a:p>
            <a:pPr marL="514350" indent="-514350">
              <a:buFont typeface="+mj-lt"/>
              <a:buAutoNum type="arabicPeriod"/>
            </a:pPr>
            <a:r>
              <a:rPr lang="pl-PL" dirty="0" smtClean="0"/>
              <a:t>Hipotensja</a:t>
            </a:r>
          </a:p>
          <a:p>
            <a:pPr marL="514350" indent="-514350">
              <a:buFont typeface="+mj-lt"/>
              <a:buAutoNum type="arabicPeriod"/>
            </a:pPr>
            <a:r>
              <a:rPr lang="pl-PL" dirty="0" smtClean="0"/>
              <a:t>Oliguria</a:t>
            </a:r>
          </a:p>
          <a:p>
            <a:endParaRPr lang="pl-PL" dirty="0" smtClean="0"/>
          </a:p>
        </p:txBody>
      </p:sp>
      <p:sp>
        <p:nvSpPr>
          <p:cNvPr id="4" name="Symbol zastępczy numeru slajdu 3"/>
          <p:cNvSpPr>
            <a:spLocks noGrp="1"/>
          </p:cNvSpPr>
          <p:nvPr>
            <p:ph type="sldNum" sz="quarter" idx="12"/>
          </p:nvPr>
        </p:nvSpPr>
        <p:spPr/>
        <p:txBody>
          <a:bodyPr/>
          <a:lstStyle/>
          <a:p>
            <a:fld id="{0931897F-8F23-433E-A660-EFF8D3EDA506}" type="slidenum">
              <a:rPr lang="pl-PL" smtClean="0"/>
              <a:t>84</a:t>
            </a:fld>
            <a:endParaRPr lang="pl-PL"/>
          </a:p>
        </p:txBody>
      </p:sp>
    </p:spTree>
    <p:extLst>
      <p:ext uri="{BB962C8B-B14F-4D97-AF65-F5344CB8AC3E}">
        <p14:creationId xmlns:p14="http://schemas.microsoft.com/office/powerpoint/2010/main" val="21665729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Leczenie</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Utrzymanie prawidłowego utlenowania i wymiany gazowej</a:t>
            </a:r>
          </a:p>
          <a:p>
            <a:r>
              <a:rPr lang="pl-PL" dirty="0" smtClean="0"/>
              <a:t>Prawidłowa perfuzja – wypełnienie łożyska, katecholaminy</a:t>
            </a:r>
          </a:p>
          <a:p>
            <a:r>
              <a:rPr lang="pl-PL" dirty="0" err="1" smtClean="0"/>
              <a:t>Pentoksyfilina</a:t>
            </a:r>
            <a:r>
              <a:rPr lang="pl-PL" dirty="0" smtClean="0"/>
              <a:t> – badania na małych grupach pacjentów wykazały działanie korzystne</a:t>
            </a:r>
          </a:p>
          <a:p>
            <a:r>
              <a:rPr lang="pl-PL" dirty="0" smtClean="0"/>
              <a:t>Przetoczenie przeciwciał (niezalecane rutynowo) oraz </a:t>
            </a:r>
            <a:r>
              <a:rPr lang="pl-PL" dirty="0" err="1" smtClean="0"/>
              <a:t>granulocytarnego</a:t>
            </a:r>
            <a:r>
              <a:rPr lang="pl-PL" dirty="0" smtClean="0"/>
              <a:t> czynnika wzrostu (również nie wykazano skuteczności)</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85</a:t>
            </a:fld>
            <a:endParaRPr lang="pl-PL"/>
          </a:p>
        </p:txBody>
      </p:sp>
    </p:spTree>
    <p:extLst>
      <p:ext uri="{BB962C8B-B14F-4D97-AF65-F5344CB8AC3E}">
        <p14:creationId xmlns:p14="http://schemas.microsoft.com/office/powerpoint/2010/main" val="28629710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Zapobieganie</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smtClean="0"/>
              <a:t>Higiena rąk – najskuteczniejsza metoda zapobiegania</a:t>
            </a:r>
          </a:p>
          <a:p>
            <a:pPr marL="514350" indent="-514350">
              <a:buFont typeface="+mj-lt"/>
              <a:buAutoNum type="arabicPeriod"/>
            </a:pPr>
            <a:r>
              <a:rPr lang="pl-PL" dirty="0" smtClean="0"/>
              <a:t>Mycie widocznych zabrudzeń wodą z mydłem</a:t>
            </a:r>
          </a:p>
          <a:p>
            <a:pPr marL="514350" indent="-514350">
              <a:buFont typeface="+mj-lt"/>
              <a:buAutoNum type="arabicPeriod"/>
            </a:pPr>
            <a:r>
              <a:rPr lang="pl-PL" dirty="0" smtClean="0"/>
              <a:t>Używanie opartych na alkoholu środków myjących</a:t>
            </a:r>
          </a:p>
          <a:p>
            <a:pPr marL="514350" indent="-514350">
              <a:buFont typeface="+mj-lt"/>
              <a:buAutoNum type="arabicPeriod"/>
            </a:pPr>
            <a:r>
              <a:rPr lang="pl-PL" dirty="0" smtClean="0"/>
              <a:t>Rękawy powyżej łokci</a:t>
            </a:r>
          </a:p>
          <a:p>
            <a:pPr marL="514350" indent="-514350">
              <a:buFont typeface="+mj-lt"/>
              <a:buAutoNum type="arabicPeriod"/>
            </a:pPr>
            <a:r>
              <a:rPr lang="pl-PL" dirty="0" smtClean="0"/>
              <a:t>Oddzielny stetoskop dla każdego pacjenta</a:t>
            </a:r>
          </a:p>
          <a:p>
            <a:pPr marL="514350" indent="-514350">
              <a:buFont typeface="+mj-lt"/>
              <a:buAutoNum type="arabicPeriod"/>
            </a:pPr>
            <a:r>
              <a:rPr lang="pl-PL" dirty="0" smtClean="0"/>
              <a:t>Zakaz noszenia zegarków oraz biżuterii</a:t>
            </a:r>
          </a:p>
          <a:p>
            <a:pPr marL="514350" indent="-514350">
              <a:buFont typeface="+mj-lt"/>
              <a:buAutoNum type="arabicPeriod"/>
            </a:pPr>
            <a:r>
              <a:rPr lang="pl-PL" dirty="0" smtClean="0"/>
              <a:t>Dezynfekcja rąk przed i po kontakcie z pacjentem</a:t>
            </a:r>
          </a:p>
          <a:p>
            <a:pPr marL="514350" indent="-514350">
              <a:buFont typeface="+mj-lt"/>
              <a:buAutoNum type="arabicPeriod"/>
            </a:pPr>
            <a:r>
              <a:rPr lang="pl-PL" dirty="0" smtClean="0"/>
              <a:t>Rękawiczki nie zastępują dezynfekcji i muszą być tylko zakładane aby chronić personel przed kontaktem z wydzielinami pacjenta</a:t>
            </a:r>
          </a:p>
          <a:p>
            <a:pPr marL="514350" indent="-514350">
              <a:buFont typeface="+mj-lt"/>
              <a:buAutoNum type="arabicPeriod"/>
            </a:pPr>
            <a:r>
              <a:rPr lang="pl-PL" dirty="0" smtClean="0"/>
              <a:t>Zakaz noszenia tipsów, naturalne paznokcie krótko przycięte.</a:t>
            </a:r>
          </a:p>
          <a:p>
            <a:pPr marL="514350" indent="-514350">
              <a:buFont typeface="+mj-lt"/>
              <a:buAutoNum type="arabicPeriod"/>
            </a:pPr>
            <a:r>
              <a:rPr lang="pl-PL" dirty="0" smtClean="0"/>
              <a:t>Regularne szkolenia</a:t>
            </a:r>
          </a:p>
          <a:p>
            <a:pPr marL="514350" indent="-514350">
              <a:buFont typeface="+mj-lt"/>
              <a:buAutoNum type="arabicPeriod"/>
            </a:pP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86</a:t>
            </a:fld>
            <a:endParaRPr lang="pl-PL"/>
          </a:p>
        </p:txBody>
      </p:sp>
    </p:spTree>
    <p:extLst>
      <p:ext uri="{BB962C8B-B14F-4D97-AF65-F5344CB8AC3E}">
        <p14:creationId xmlns:p14="http://schemas.microsoft.com/office/powerpoint/2010/main" val="8858372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Zapobieganie</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Prawidłowa pielęgnacja linii centralnych</a:t>
            </a:r>
          </a:p>
          <a:p>
            <a:pPr marL="514350" indent="-514350">
              <a:buFont typeface="+mj-lt"/>
              <a:buAutoNum type="arabicPeriod"/>
            </a:pPr>
            <a:r>
              <a:rPr lang="pl-PL" dirty="0" smtClean="0"/>
              <a:t>Otwieranie linii tylko na jałowo</a:t>
            </a:r>
          </a:p>
          <a:p>
            <a:pPr marL="514350" indent="-514350">
              <a:buFont typeface="+mj-lt"/>
              <a:buAutoNum type="arabicPeriod"/>
            </a:pPr>
            <a:r>
              <a:rPr lang="pl-PL" dirty="0" smtClean="0"/>
              <a:t>Obserwacja miejsca wkłucia</a:t>
            </a:r>
          </a:p>
          <a:p>
            <a:pPr marL="514350" indent="-514350">
              <a:buFont typeface="+mj-lt"/>
              <a:buAutoNum type="arabicPeriod"/>
            </a:pPr>
            <a:r>
              <a:rPr lang="pl-PL" dirty="0" smtClean="0"/>
              <a:t>Cotygodniowa zmiana opatrunku ( w niektórych ośrodkach)</a:t>
            </a:r>
          </a:p>
          <a:p>
            <a:pPr marL="514350" indent="-514350">
              <a:buFont typeface="+mj-lt"/>
              <a:buAutoNum type="arabicPeriod"/>
            </a:pPr>
            <a:r>
              <a:rPr lang="pl-PL" dirty="0" smtClean="0"/>
              <a:t>Usuwanie linii, kiedy nie jest bezwzględnie potrzebna</a:t>
            </a:r>
          </a:p>
          <a:p>
            <a:pPr marL="514350" indent="-514350">
              <a:buFont typeface="+mj-lt"/>
              <a:buAutoNum type="arabicPeriod"/>
            </a:pPr>
            <a:r>
              <a:rPr lang="pl-PL" dirty="0" smtClean="0"/>
              <a:t>Szybkie wdrażanie karmienia </a:t>
            </a:r>
            <a:r>
              <a:rPr lang="pl-PL" dirty="0" err="1" smtClean="0"/>
              <a:t>enteralnego</a:t>
            </a:r>
            <a:r>
              <a:rPr lang="pl-PL" dirty="0" smtClean="0"/>
              <a:t> opartego na pokarmie naturalnym</a:t>
            </a:r>
          </a:p>
        </p:txBody>
      </p:sp>
      <p:sp>
        <p:nvSpPr>
          <p:cNvPr id="4" name="Symbol zastępczy numeru slajdu 3"/>
          <p:cNvSpPr>
            <a:spLocks noGrp="1"/>
          </p:cNvSpPr>
          <p:nvPr>
            <p:ph type="sldNum" sz="quarter" idx="12"/>
          </p:nvPr>
        </p:nvSpPr>
        <p:spPr/>
        <p:txBody>
          <a:bodyPr/>
          <a:lstStyle/>
          <a:p>
            <a:fld id="{0931897F-8F23-433E-A660-EFF8D3EDA506}" type="slidenum">
              <a:rPr lang="pl-PL" smtClean="0"/>
              <a:t>87</a:t>
            </a:fld>
            <a:endParaRPr lang="pl-PL"/>
          </a:p>
        </p:txBody>
      </p:sp>
    </p:spTree>
    <p:extLst>
      <p:ext uri="{BB962C8B-B14F-4D97-AF65-F5344CB8AC3E}">
        <p14:creationId xmlns:p14="http://schemas.microsoft.com/office/powerpoint/2010/main" val="97629364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Zapobieganie</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Racjonalna antybiotykoterapia</a:t>
            </a:r>
          </a:p>
          <a:p>
            <a:r>
              <a:rPr lang="pl-PL" dirty="0" smtClean="0"/>
              <a:t>Monitorowanie kolonizacji oddziału</a:t>
            </a:r>
          </a:p>
          <a:p>
            <a:r>
              <a:rPr lang="pl-PL" dirty="0" smtClean="0"/>
              <a:t>Odpowiednie odległości pomiędzy pacjentami</a:t>
            </a:r>
          </a:p>
          <a:p>
            <a:r>
              <a:rPr lang="pl-PL" dirty="0" smtClean="0"/>
              <a:t>Edukacja oraz szkolenia</a:t>
            </a:r>
          </a:p>
          <a:p>
            <a:r>
              <a:rPr lang="pl-PL" dirty="0" err="1" smtClean="0"/>
              <a:t>Laktoferyna</a:t>
            </a:r>
            <a:r>
              <a:rPr lang="pl-PL" dirty="0" smtClean="0"/>
              <a:t> – samodzielnie lub w połączeniu z </a:t>
            </a:r>
            <a:r>
              <a:rPr lang="pl-PL" dirty="0" err="1" smtClean="0"/>
              <a:t>probiotykiem</a:t>
            </a:r>
            <a:r>
              <a:rPr lang="pl-PL" dirty="0" smtClean="0"/>
              <a:t> zmniejsza częstość występowania sepsy</a:t>
            </a:r>
          </a:p>
          <a:p>
            <a:r>
              <a:rPr lang="pl-PL" dirty="0" err="1" smtClean="0"/>
              <a:t>Probiotyki</a:t>
            </a:r>
            <a:r>
              <a:rPr lang="pl-PL" dirty="0" smtClean="0"/>
              <a:t> – podane samodzielnie – w dużych badaniach nie wykazano korzystnego działania na częstość sepsy, jednak zmniejszają ryzyko NEC</a:t>
            </a:r>
          </a:p>
          <a:p>
            <a:endParaRPr lang="pl-PL" dirty="0" smtClean="0"/>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88</a:t>
            </a:fld>
            <a:endParaRPr lang="pl-PL"/>
          </a:p>
        </p:txBody>
      </p:sp>
    </p:spTree>
    <p:extLst>
      <p:ext uri="{BB962C8B-B14F-4D97-AF65-F5344CB8AC3E}">
        <p14:creationId xmlns:p14="http://schemas.microsoft.com/office/powerpoint/2010/main" val="4113605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Rokowanie</a:t>
            </a:r>
            <a:endParaRPr lang="pl-PL" dirty="0"/>
          </a:p>
        </p:txBody>
      </p:sp>
      <p:sp>
        <p:nvSpPr>
          <p:cNvPr id="3" name="Symbol zastępczy zawartości 2"/>
          <p:cNvSpPr>
            <a:spLocks noGrp="1"/>
          </p:cNvSpPr>
          <p:nvPr>
            <p:ph idx="1"/>
          </p:nvPr>
        </p:nvSpPr>
        <p:spPr/>
        <p:txBody>
          <a:bodyPr/>
          <a:lstStyle/>
          <a:p>
            <a:r>
              <a:rPr lang="pl-PL" dirty="0" smtClean="0"/>
              <a:t>Noworodki z masą ciała poniżej 1500g</a:t>
            </a:r>
          </a:p>
          <a:p>
            <a:pPr marL="514350" indent="-514350">
              <a:buFont typeface="+mj-lt"/>
              <a:buAutoNum type="arabicPeriod"/>
            </a:pPr>
            <a:r>
              <a:rPr lang="pl-PL" dirty="0" smtClean="0"/>
              <a:t>Wczesna sepsa – śmiertelność 25%</a:t>
            </a:r>
          </a:p>
          <a:p>
            <a:pPr marL="514350" indent="-514350">
              <a:buFont typeface="+mj-lt"/>
              <a:buAutoNum type="arabicPeriod"/>
            </a:pPr>
            <a:r>
              <a:rPr lang="pl-PL" dirty="0" smtClean="0"/>
              <a:t>Późna sepsa – 18%</a:t>
            </a:r>
          </a:p>
          <a:p>
            <a:r>
              <a:rPr lang="pl-PL" dirty="0" smtClean="0"/>
              <a:t>Stanowi czynnik ryzyka PDA, NEC, PBD, przedłuża mechaniczną wentylację.</a:t>
            </a:r>
          </a:p>
          <a:p>
            <a:r>
              <a:rPr lang="pl-PL" dirty="0" smtClean="0"/>
              <a:t>Stanowi czynnik ryzyka </a:t>
            </a:r>
            <a:r>
              <a:rPr lang="pl-PL" smtClean="0"/>
              <a:t>nieprawidłowego rozwoju</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89</a:t>
            </a:fld>
            <a:endParaRPr lang="pl-PL"/>
          </a:p>
        </p:txBody>
      </p:sp>
    </p:spTree>
    <p:extLst>
      <p:ext uri="{BB962C8B-B14F-4D97-AF65-F5344CB8AC3E}">
        <p14:creationId xmlns:p14="http://schemas.microsoft.com/office/powerpoint/2010/main" val="3740242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1026" name="Picture 2" descr="C:\Users\Łukasz Karpiński\Desktop\Celldeat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6219985" cy="4032448"/>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numeru slajdu 2"/>
          <p:cNvSpPr>
            <a:spLocks noGrp="1"/>
          </p:cNvSpPr>
          <p:nvPr>
            <p:ph type="sldNum" sz="quarter" idx="12"/>
          </p:nvPr>
        </p:nvSpPr>
        <p:spPr/>
        <p:txBody>
          <a:bodyPr/>
          <a:lstStyle/>
          <a:p>
            <a:fld id="{0931897F-8F23-433E-A660-EFF8D3EDA506}" type="slidenum">
              <a:rPr lang="pl-PL" smtClean="0"/>
              <a:t>9</a:t>
            </a:fld>
            <a:endParaRPr lang="pl-PL"/>
          </a:p>
        </p:txBody>
      </p:sp>
    </p:spTree>
    <p:extLst>
      <p:ext uri="{BB962C8B-B14F-4D97-AF65-F5344CB8AC3E}">
        <p14:creationId xmlns:p14="http://schemas.microsoft.com/office/powerpoint/2010/main" val="12675485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Zaburzenia układu krążenia</a:t>
            </a:r>
            <a:endParaRPr lang="pl-PL" dirty="0"/>
          </a:p>
        </p:txBody>
      </p:sp>
      <p:sp>
        <p:nvSpPr>
          <p:cNvPr id="3" name="Podtytuł 2"/>
          <p:cNvSpPr>
            <a:spLocks noGrp="1"/>
          </p:cNvSpPr>
          <p:nvPr>
            <p:ph type="subTitle" idx="1"/>
          </p:nvPr>
        </p:nvSpPr>
        <p:spPr/>
        <p:txBody>
          <a:bodyPr/>
          <a:lstStyle/>
          <a:p>
            <a:r>
              <a:rPr lang="pl-PL" dirty="0" smtClean="0"/>
              <a:t>Dr n. med. Łukasz Karpiński</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90</a:t>
            </a:fld>
            <a:endParaRPr lang="pl-PL"/>
          </a:p>
        </p:txBody>
      </p:sp>
    </p:spTree>
    <p:extLst>
      <p:ext uri="{BB962C8B-B14F-4D97-AF65-F5344CB8AC3E}">
        <p14:creationId xmlns:p14="http://schemas.microsoft.com/office/powerpoint/2010/main" val="22267842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Drożny przewód tętniczy</a:t>
            </a:r>
            <a:endParaRPr lang="pl-PL" dirty="0"/>
          </a:p>
        </p:txBody>
      </p:sp>
      <p:sp>
        <p:nvSpPr>
          <p:cNvPr id="3" name="Symbol zastępczy zawartości 2"/>
          <p:cNvSpPr>
            <a:spLocks noGrp="1"/>
          </p:cNvSpPr>
          <p:nvPr>
            <p:ph idx="1"/>
          </p:nvPr>
        </p:nvSpPr>
        <p:spPr/>
        <p:txBody>
          <a:bodyPr/>
          <a:lstStyle/>
          <a:p>
            <a:endParaRPr lang="pl-P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866956"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ymbol zastępczy numeru slajdu 3"/>
          <p:cNvSpPr>
            <a:spLocks noGrp="1"/>
          </p:cNvSpPr>
          <p:nvPr>
            <p:ph type="sldNum" sz="quarter" idx="12"/>
          </p:nvPr>
        </p:nvSpPr>
        <p:spPr/>
        <p:txBody>
          <a:bodyPr/>
          <a:lstStyle/>
          <a:p>
            <a:fld id="{0931897F-8F23-433E-A660-EFF8D3EDA506}" type="slidenum">
              <a:rPr lang="pl-PL" smtClean="0"/>
              <a:t>91</a:t>
            </a:fld>
            <a:endParaRPr lang="pl-PL"/>
          </a:p>
        </p:txBody>
      </p:sp>
    </p:spTree>
    <p:extLst>
      <p:ext uri="{BB962C8B-B14F-4D97-AF65-F5344CB8AC3E}">
        <p14:creationId xmlns:p14="http://schemas.microsoft.com/office/powerpoint/2010/main" val="8092402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Drożny przewód tętniczy</a:t>
            </a:r>
            <a:endParaRPr lang="pl-PL" dirty="0"/>
          </a:p>
        </p:txBody>
      </p:sp>
      <p:sp>
        <p:nvSpPr>
          <p:cNvPr id="3" name="Symbol zastępczy zawartości 2"/>
          <p:cNvSpPr>
            <a:spLocks noGrp="1"/>
          </p:cNvSpPr>
          <p:nvPr>
            <p:ph idx="1"/>
          </p:nvPr>
        </p:nvSpPr>
        <p:spPr/>
        <p:txBody>
          <a:bodyPr/>
          <a:lstStyle/>
          <a:p>
            <a:r>
              <a:rPr lang="pl-PL" dirty="0" smtClean="0"/>
              <a:t>Fizjologicznie zamyka się w przeciągu 24 godzin (zamknięcie funkcjonalne). Zarośnięcie dokonuje się w przeciągu 2-3 tygodni. </a:t>
            </a:r>
          </a:p>
          <a:p>
            <a:r>
              <a:rPr lang="pl-PL" dirty="0" smtClean="0"/>
              <a:t>Zamknięcie dokonuje się na skutek spadku stężenia prostaglandyn oraz wzrostu stężania tlenu we krwi przepływającej przez przewód tętniczy.</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92</a:t>
            </a:fld>
            <a:endParaRPr lang="pl-PL"/>
          </a:p>
        </p:txBody>
      </p:sp>
    </p:spTree>
    <p:extLst>
      <p:ext uri="{BB962C8B-B14F-4D97-AF65-F5344CB8AC3E}">
        <p14:creationId xmlns:p14="http://schemas.microsoft.com/office/powerpoint/2010/main" val="101341921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Drożny przewód tętniczy</a:t>
            </a:r>
            <a:endParaRPr lang="pl-PL" dirty="0"/>
          </a:p>
        </p:txBody>
      </p:sp>
      <p:sp>
        <p:nvSpPr>
          <p:cNvPr id="3" name="Symbol zastępczy zawartości 2"/>
          <p:cNvSpPr>
            <a:spLocks noGrp="1"/>
          </p:cNvSpPr>
          <p:nvPr>
            <p:ph idx="1"/>
          </p:nvPr>
        </p:nvSpPr>
        <p:spPr/>
        <p:txBody>
          <a:bodyPr>
            <a:normAutofit/>
          </a:bodyPr>
          <a:lstStyle/>
          <a:p>
            <a:pPr marL="0" indent="0" algn="ctr">
              <a:buNone/>
            </a:pPr>
            <a:r>
              <a:rPr lang="pl-PL" dirty="0" smtClean="0"/>
              <a:t>Czynniki ryzyka</a:t>
            </a:r>
          </a:p>
          <a:p>
            <a:r>
              <a:rPr lang="pl-PL" dirty="0" smtClean="0"/>
              <a:t>Wcześniactwo – zależność odwrotnie proporcjonalna – dzieci z masą ciała poniżej 1000g – 80%.</a:t>
            </a:r>
          </a:p>
          <a:p>
            <a:r>
              <a:rPr lang="pl-PL" dirty="0" smtClean="0"/>
              <a:t>Zespół zaburzeń oddychania oraz podanie surfaktantu.</a:t>
            </a:r>
          </a:p>
          <a:p>
            <a:r>
              <a:rPr lang="pl-PL" dirty="0" smtClean="0"/>
              <a:t>Zbyt duża podaż płynów.</a:t>
            </a:r>
          </a:p>
          <a:p>
            <a:r>
              <a:rPr lang="pl-PL" dirty="0" smtClean="0"/>
              <a:t>Niedotlenienie.</a:t>
            </a:r>
          </a:p>
        </p:txBody>
      </p:sp>
      <p:sp>
        <p:nvSpPr>
          <p:cNvPr id="4" name="Symbol zastępczy numeru slajdu 3"/>
          <p:cNvSpPr>
            <a:spLocks noGrp="1"/>
          </p:cNvSpPr>
          <p:nvPr>
            <p:ph type="sldNum" sz="quarter" idx="12"/>
          </p:nvPr>
        </p:nvSpPr>
        <p:spPr/>
        <p:txBody>
          <a:bodyPr/>
          <a:lstStyle/>
          <a:p>
            <a:fld id="{0931897F-8F23-433E-A660-EFF8D3EDA506}" type="slidenum">
              <a:rPr lang="pl-PL" smtClean="0"/>
              <a:t>93</a:t>
            </a:fld>
            <a:endParaRPr lang="pl-PL"/>
          </a:p>
        </p:txBody>
      </p:sp>
    </p:spTree>
    <p:extLst>
      <p:ext uri="{BB962C8B-B14F-4D97-AF65-F5344CB8AC3E}">
        <p14:creationId xmlns:p14="http://schemas.microsoft.com/office/powerpoint/2010/main" val="23046968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Drożny przewód tętniczy</a:t>
            </a:r>
            <a:endParaRPr lang="pl-PL" dirty="0"/>
          </a:p>
        </p:txBody>
      </p:sp>
      <p:sp>
        <p:nvSpPr>
          <p:cNvPr id="3" name="Symbol zastępczy zawartości 2"/>
          <p:cNvSpPr>
            <a:spLocks noGrp="1"/>
          </p:cNvSpPr>
          <p:nvPr>
            <p:ph idx="1"/>
          </p:nvPr>
        </p:nvSpPr>
        <p:spPr/>
        <p:txBody>
          <a:bodyPr>
            <a:normAutofit fontScale="92500"/>
          </a:bodyPr>
          <a:lstStyle/>
          <a:p>
            <a:pPr marL="0" indent="0" algn="ctr">
              <a:buNone/>
            </a:pPr>
            <a:r>
              <a:rPr lang="pl-PL" dirty="0" smtClean="0"/>
              <a:t>Objawy</a:t>
            </a:r>
          </a:p>
          <a:p>
            <a:r>
              <a:rPr lang="pl-PL" dirty="0" smtClean="0"/>
              <a:t>Tachykardia.</a:t>
            </a:r>
          </a:p>
          <a:p>
            <a:r>
              <a:rPr lang="pl-PL" dirty="0" smtClean="0"/>
              <a:t>Szmer maszynowy.</a:t>
            </a:r>
          </a:p>
          <a:p>
            <a:r>
              <a:rPr lang="pl-PL" dirty="0" smtClean="0"/>
              <a:t>Hiperkinetyczne uderzenie koniuszkowe.</a:t>
            </a:r>
          </a:p>
          <a:p>
            <a:r>
              <a:rPr lang="pl-PL" dirty="0" smtClean="0"/>
              <a:t>Chybkie tętno, wyczuwalne na stopach i dłoniach.</a:t>
            </a:r>
          </a:p>
          <a:p>
            <a:r>
              <a:rPr lang="pl-PL" dirty="0" smtClean="0"/>
              <a:t>Duża różnica między ciśnieniem skurczowym i rozkurczowym.</a:t>
            </a:r>
          </a:p>
          <a:p>
            <a:r>
              <a:rPr lang="pl-PL" dirty="0" smtClean="0"/>
              <a:t>Pogorszenie wydolności oddechowej.</a:t>
            </a:r>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94</a:t>
            </a:fld>
            <a:endParaRPr lang="pl-PL"/>
          </a:p>
        </p:txBody>
      </p:sp>
    </p:spTree>
    <p:extLst>
      <p:ext uri="{BB962C8B-B14F-4D97-AF65-F5344CB8AC3E}">
        <p14:creationId xmlns:p14="http://schemas.microsoft.com/office/powerpoint/2010/main" val="35339038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Drożny przewód tętniczy</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Powikłania</a:t>
            </a:r>
          </a:p>
          <a:p>
            <a:r>
              <a:rPr lang="pl-PL" dirty="0" smtClean="0"/>
              <a:t>Obrzęk płuc – pogorszenie wydolności oddechowej.</a:t>
            </a:r>
          </a:p>
          <a:p>
            <a:r>
              <a:rPr lang="pl-PL" dirty="0" smtClean="0"/>
              <a:t>Zaburzenia przepływu systemowego;</a:t>
            </a:r>
          </a:p>
          <a:p>
            <a:pPr marL="514350" indent="-514350">
              <a:buFont typeface="+mj-lt"/>
              <a:buAutoNum type="arabicPeriod"/>
            </a:pPr>
            <a:r>
              <a:rPr lang="pl-PL" dirty="0" smtClean="0"/>
              <a:t>Krwawienie dokomorowe.</a:t>
            </a:r>
          </a:p>
          <a:p>
            <a:pPr marL="514350" indent="-514350">
              <a:buFont typeface="+mj-lt"/>
              <a:buAutoNum type="arabicPeriod"/>
            </a:pPr>
            <a:r>
              <a:rPr lang="pl-PL" dirty="0" smtClean="0"/>
              <a:t>Martwicze zapalenie jelit.</a:t>
            </a:r>
          </a:p>
          <a:p>
            <a:pPr marL="514350" indent="-514350">
              <a:buFont typeface="+mj-lt"/>
              <a:buAutoNum type="arabicPeriod"/>
            </a:pPr>
            <a:r>
              <a:rPr lang="pl-PL" dirty="0" smtClean="0"/>
              <a:t>Niewydolność nerek.</a:t>
            </a:r>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95</a:t>
            </a:fld>
            <a:endParaRPr lang="pl-PL"/>
          </a:p>
        </p:txBody>
      </p:sp>
    </p:spTree>
    <p:extLst>
      <p:ext uri="{BB962C8B-B14F-4D97-AF65-F5344CB8AC3E}">
        <p14:creationId xmlns:p14="http://schemas.microsoft.com/office/powerpoint/2010/main" val="25267223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Drożny przewód tętniczy</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Postępowanie</a:t>
            </a:r>
          </a:p>
          <a:p>
            <a:r>
              <a:rPr lang="pl-PL" dirty="0" smtClean="0"/>
              <a:t>Wentylacja mechaniczna</a:t>
            </a:r>
          </a:p>
          <a:p>
            <a:r>
              <a:rPr lang="pl-PL" dirty="0" smtClean="0"/>
              <a:t>Ograniczenie podaży płynów – 2/3 dziennego zapotrzebowania.</a:t>
            </a:r>
          </a:p>
          <a:p>
            <a:r>
              <a:rPr lang="pl-PL" dirty="0" smtClean="0"/>
              <a:t>Utrzymanie hematokrytu powyżej 40-45%.</a:t>
            </a:r>
          </a:p>
        </p:txBody>
      </p:sp>
      <p:sp>
        <p:nvSpPr>
          <p:cNvPr id="4" name="Symbol zastępczy numeru slajdu 3"/>
          <p:cNvSpPr>
            <a:spLocks noGrp="1"/>
          </p:cNvSpPr>
          <p:nvPr>
            <p:ph type="sldNum" sz="quarter" idx="12"/>
          </p:nvPr>
        </p:nvSpPr>
        <p:spPr/>
        <p:txBody>
          <a:bodyPr/>
          <a:lstStyle/>
          <a:p>
            <a:fld id="{0931897F-8F23-433E-A660-EFF8D3EDA506}" type="slidenum">
              <a:rPr lang="pl-PL" smtClean="0"/>
              <a:t>96</a:t>
            </a:fld>
            <a:endParaRPr lang="pl-PL"/>
          </a:p>
        </p:txBody>
      </p:sp>
    </p:spTree>
    <p:extLst>
      <p:ext uri="{BB962C8B-B14F-4D97-AF65-F5344CB8AC3E}">
        <p14:creationId xmlns:p14="http://schemas.microsoft.com/office/powerpoint/2010/main" val="11175299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Drożny przewód tętniczy</a:t>
            </a:r>
            <a:endParaRPr lang="pl-PL" dirty="0"/>
          </a:p>
        </p:txBody>
      </p:sp>
      <p:sp>
        <p:nvSpPr>
          <p:cNvPr id="3" name="Symbol zastępczy zawartości 2"/>
          <p:cNvSpPr>
            <a:spLocks noGrp="1"/>
          </p:cNvSpPr>
          <p:nvPr>
            <p:ph idx="1"/>
          </p:nvPr>
        </p:nvSpPr>
        <p:spPr>
          <a:xfrm>
            <a:off x="467544" y="1196753"/>
            <a:ext cx="8229600" cy="3888432"/>
          </a:xfrm>
        </p:spPr>
        <p:txBody>
          <a:bodyPr>
            <a:normAutofit fontScale="85000" lnSpcReduction="20000"/>
          </a:bodyPr>
          <a:lstStyle/>
          <a:p>
            <a:pPr marL="0" indent="0" algn="ctr">
              <a:buNone/>
            </a:pPr>
            <a:r>
              <a:rPr lang="pl-PL" dirty="0" smtClean="0"/>
              <a:t>Inhibitory </a:t>
            </a:r>
            <a:r>
              <a:rPr lang="pl-PL" dirty="0" err="1" smtClean="0"/>
              <a:t>cyklooksygenazy</a:t>
            </a:r>
            <a:endParaRPr lang="pl-PL" dirty="0" smtClean="0"/>
          </a:p>
          <a:p>
            <a:r>
              <a:rPr lang="pl-PL" dirty="0" err="1" smtClean="0"/>
              <a:t>Indometacyna</a:t>
            </a:r>
            <a:endParaRPr lang="pl-PL" dirty="0" smtClean="0"/>
          </a:p>
          <a:p>
            <a:r>
              <a:rPr lang="pl-PL" dirty="0" err="1" smtClean="0"/>
              <a:t>Ibuprofen</a:t>
            </a:r>
            <a:endParaRPr lang="pl-PL" dirty="0" smtClean="0"/>
          </a:p>
          <a:p>
            <a:pPr marL="514350" indent="-514350">
              <a:buFont typeface="+mj-lt"/>
              <a:buAutoNum type="arabicPeriod"/>
            </a:pPr>
            <a:r>
              <a:rPr lang="pl-PL" dirty="0" smtClean="0"/>
              <a:t>W trakcie podawania leków należy zwrócić uwagę na diurezę i ewentualnie obniżyć podaż płynów.</a:t>
            </a:r>
          </a:p>
          <a:p>
            <a:pPr marL="514350" indent="-514350">
              <a:buFont typeface="+mj-lt"/>
              <a:buAutoNum type="arabicPeriod"/>
            </a:pPr>
            <a:r>
              <a:rPr lang="pl-PL" dirty="0" smtClean="0"/>
              <a:t>Trombocytopenia.</a:t>
            </a:r>
          </a:p>
          <a:p>
            <a:pPr marL="514350" indent="-514350">
              <a:buFont typeface="+mj-lt"/>
              <a:buAutoNum type="arabicPeriod"/>
            </a:pPr>
            <a:r>
              <a:rPr lang="pl-PL" dirty="0" smtClean="0"/>
              <a:t>Upośledzenie przepływu mózgowego.</a:t>
            </a:r>
          </a:p>
          <a:p>
            <a:pPr marL="514350" indent="-514350">
              <a:buFont typeface="+mj-lt"/>
              <a:buAutoNum type="arabicPeriod"/>
            </a:pPr>
            <a:r>
              <a:rPr lang="pl-PL" dirty="0" smtClean="0"/>
              <a:t>Zwiększa prawdopodobieństwo martwiczego zapalenia jelit oraz perforacji.</a:t>
            </a:r>
          </a:p>
        </p:txBody>
      </p:sp>
      <p:sp>
        <p:nvSpPr>
          <p:cNvPr id="4" name="Symbol zastępczy numeru slajdu 3"/>
          <p:cNvSpPr>
            <a:spLocks noGrp="1"/>
          </p:cNvSpPr>
          <p:nvPr>
            <p:ph type="sldNum" sz="quarter" idx="12"/>
          </p:nvPr>
        </p:nvSpPr>
        <p:spPr/>
        <p:txBody>
          <a:bodyPr/>
          <a:lstStyle/>
          <a:p>
            <a:fld id="{0931897F-8F23-433E-A660-EFF8D3EDA506}" type="slidenum">
              <a:rPr lang="pl-PL" smtClean="0"/>
              <a:t>97</a:t>
            </a:fld>
            <a:endParaRPr lang="pl-PL"/>
          </a:p>
        </p:txBody>
      </p:sp>
      <p:sp>
        <p:nvSpPr>
          <p:cNvPr id="5" name="Symbol zastępczy zawartości 2"/>
          <p:cNvSpPr txBox="1">
            <a:spLocks/>
          </p:cNvSpPr>
          <p:nvPr/>
        </p:nvSpPr>
        <p:spPr>
          <a:xfrm>
            <a:off x="457200" y="5517232"/>
            <a:ext cx="8229600" cy="604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pl-PL" smtClean="0"/>
              <a:t>Zabieg operacyjny</a:t>
            </a:r>
          </a:p>
          <a:p>
            <a:pPr marL="0" indent="0" algn="ctr">
              <a:buFont typeface="Arial" pitchFamily="34" charset="0"/>
              <a:buNone/>
            </a:pPr>
            <a:endParaRPr lang="pl-PL" smtClean="0"/>
          </a:p>
          <a:p>
            <a:pPr marL="0" indent="0" algn="ctr">
              <a:buFont typeface="Arial" pitchFamily="34" charset="0"/>
              <a:buNone/>
            </a:pPr>
            <a:endParaRPr lang="pl-PL" dirty="0"/>
          </a:p>
        </p:txBody>
      </p:sp>
    </p:spTree>
    <p:extLst>
      <p:ext uri="{BB962C8B-B14F-4D97-AF65-F5344CB8AC3E}">
        <p14:creationId xmlns:p14="http://schemas.microsoft.com/office/powerpoint/2010/main" val="348245775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Hipotensja</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Metody pomiaru ciśnienia</a:t>
            </a:r>
          </a:p>
          <a:p>
            <a:r>
              <a:rPr lang="pl-PL" dirty="0" smtClean="0"/>
              <a:t>Pomiar mankietem – metoda oscylometryczna. Prawdopodobnie zawyża ciśnienie rozkurczowe i zaniża skurczowe, szczególnie u noworodków z hipotensją.</a:t>
            </a:r>
          </a:p>
          <a:p>
            <a:r>
              <a:rPr lang="pl-PL" dirty="0" smtClean="0"/>
              <a:t>Metoda inwazyjna – zalecana dla pacjentów intensywnej terapii. Należy zawracać uwagę na kształt krzywej zapisu.  </a:t>
            </a:r>
          </a:p>
        </p:txBody>
      </p:sp>
      <p:sp>
        <p:nvSpPr>
          <p:cNvPr id="4" name="Symbol zastępczy numeru slajdu 3"/>
          <p:cNvSpPr>
            <a:spLocks noGrp="1"/>
          </p:cNvSpPr>
          <p:nvPr>
            <p:ph type="sldNum" sz="quarter" idx="12"/>
          </p:nvPr>
        </p:nvSpPr>
        <p:spPr/>
        <p:txBody>
          <a:bodyPr/>
          <a:lstStyle/>
          <a:p>
            <a:fld id="{0931897F-8F23-433E-A660-EFF8D3EDA506}" type="slidenum">
              <a:rPr lang="pl-PL" smtClean="0"/>
              <a:t>98</a:t>
            </a:fld>
            <a:endParaRPr lang="pl-PL"/>
          </a:p>
        </p:txBody>
      </p:sp>
    </p:spTree>
    <p:extLst>
      <p:ext uri="{BB962C8B-B14F-4D97-AF65-F5344CB8AC3E}">
        <p14:creationId xmlns:p14="http://schemas.microsoft.com/office/powerpoint/2010/main" val="15798689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Hipotensja</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Normy ciśnienia tętniczego.</a:t>
            </a:r>
          </a:p>
          <a:p>
            <a:pPr marL="0" indent="0">
              <a:buNone/>
            </a:pPr>
            <a:endParaRPr lang="pl-PL" dirty="0"/>
          </a:p>
          <a:p>
            <a:r>
              <a:rPr lang="pl-PL" dirty="0" smtClean="0"/>
              <a:t>Tendencja wzrostu ciśnienia w pierwszych godzinach życia.</a:t>
            </a:r>
          </a:p>
          <a:p>
            <a:r>
              <a:rPr lang="pl-PL" dirty="0" smtClean="0"/>
              <a:t>Zależność od wieku ciążowego. </a:t>
            </a:r>
          </a:p>
          <a:p>
            <a:r>
              <a:rPr lang="pl-PL" dirty="0" smtClean="0"/>
              <a:t>Normy nie są dotychczas ustalone.</a:t>
            </a:r>
          </a:p>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t>99</a:t>
            </a:fld>
            <a:endParaRPr lang="pl-PL"/>
          </a:p>
        </p:txBody>
      </p:sp>
    </p:spTree>
    <p:extLst>
      <p:ext uri="{BB962C8B-B14F-4D97-AF65-F5344CB8AC3E}">
        <p14:creationId xmlns:p14="http://schemas.microsoft.com/office/powerpoint/2010/main" val="919660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5097</Words>
  <Application>Microsoft Office PowerPoint</Application>
  <PresentationFormat>Pokaz na ekranie (4:3)</PresentationFormat>
  <Paragraphs>873</Paragraphs>
  <Slides>137</Slides>
  <Notes>0</Notes>
  <HiddenSlides>0</HiddenSlides>
  <MMClips>0</MMClips>
  <ScaleCrop>false</ScaleCrop>
  <HeadingPairs>
    <vt:vector size="4" baseType="variant">
      <vt:variant>
        <vt:lpstr>Motyw</vt:lpstr>
      </vt:variant>
      <vt:variant>
        <vt:i4>1</vt:i4>
      </vt:variant>
      <vt:variant>
        <vt:lpstr>Tytuły slajdów</vt:lpstr>
      </vt:variant>
      <vt:variant>
        <vt:i4>137</vt:i4>
      </vt:variant>
    </vt:vector>
  </HeadingPairs>
  <TitlesOfParts>
    <vt:vector size="138" baseType="lpstr">
      <vt:lpstr>Motyw pakietu Office</vt:lpstr>
      <vt:lpstr>Definicja</vt:lpstr>
      <vt:lpstr>Czynniki ryzyka</vt:lpstr>
      <vt:lpstr>Powikłania</vt:lpstr>
      <vt:lpstr>Zapobieganie oraz leczenie</vt:lpstr>
      <vt:lpstr>Encefalopatia niedotlenieniowo-niedokrwienna</vt:lpstr>
      <vt:lpstr>Rozpoznanie</vt:lpstr>
      <vt:lpstr>Rozpoznanie</vt:lpstr>
      <vt:lpstr>Patomechanizm</vt:lpstr>
      <vt:lpstr>Prezentacja programu PowerPoint</vt:lpstr>
      <vt:lpstr>Patomechanizm</vt:lpstr>
      <vt:lpstr>Patomechanizm</vt:lpstr>
      <vt:lpstr>Patomechanizm</vt:lpstr>
      <vt:lpstr>Hipotermia lecznicza</vt:lpstr>
      <vt:lpstr>Czynniki ryzyka</vt:lpstr>
      <vt:lpstr>Kryteria kwalifikacji </vt:lpstr>
      <vt:lpstr>Kryteria kwalifikacji</vt:lpstr>
      <vt:lpstr>Kryteria wyłączające</vt:lpstr>
      <vt:lpstr>Rozpoczęcie hipotermii</vt:lpstr>
      <vt:lpstr>Rozpoczęcie hipotermii</vt:lpstr>
      <vt:lpstr>Skala Sarnatów</vt:lpstr>
      <vt:lpstr>Skala Thompsona</vt:lpstr>
      <vt:lpstr>Hipotermia lecznicza</vt:lpstr>
      <vt:lpstr>Hipotermia lecznicza</vt:lpstr>
      <vt:lpstr>Diagnostyka</vt:lpstr>
      <vt:lpstr>Hipotermia +</vt:lpstr>
      <vt:lpstr>Rokowanie</vt:lpstr>
      <vt:lpstr>Zespół aspiracji smółki</vt:lpstr>
      <vt:lpstr>Definicja</vt:lpstr>
      <vt:lpstr>Epidemiologia</vt:lpstr>
      <vt:lpstr>Patofizjologia</vt:lpstr>
      <vt:lpstr>Patofizjologia</vt:lpstr>
      <vt:lpstr>Patofizjologia</vt:lpstr>
      <vt:lpstr>Patofizjologia</vt:lpstr>
      <vt:lpstr>Patofizjologia</vt:lpstr>
      <vt:lpstr>Patofizjologia</vt:lpstr>
      <vt:lpstr>Objawy</vt:lpstr>
      <vt:lpstr>Objawy</vt:lpstr>
      <vt:lpstr>Rozpoznanie</vt:lpstr>
      <vt:lpstr>Zapobieganie</vt:lpstr>
      <vt:lpstr>Zapobieganie</vt:lpstr>
      <vt:lpstr>Leczenie</vt:lpstr>
      <vt:lpstr>Leczenie</vt:lpstr>
      <vt:lpstr>Leczenie</vt:lpstr>
      <vt:lpstr>Leczenie</vt:lpstr>
      <vt:lpstr>Leczenie</vt:lpstr>
      <vt:lpstr>Leczenie</vt:lpstr>
      <vt:lpstr>Leczenie</vt:lpstr>
      <vt:lpstr>Rokowanie</vt:lpstr>
      <vt:lpstr>Powikłania</vt:lpstr>
      <vt:lpstr>Sepsa noworodków</vt:lpstr>
      <vt:lpstr>Noworodki donoszone oraz late preterm</vt:lpstr>
      <vt:lpstr>Definicja</vt:lpstr>
      <vt:lpstr>Patogeneza</vt:lpstr>
      <vt:lpstr>Patogeneza</vt:lpstr>
      <vt:lpstr>Epidemiologia</vt:lpstr>
      <vt:lpstr>Etiologia</vt:lpstr>
      <vt:lpstr>Matczyne czynniki ryzyka</vt:lpstr>
      <vt:lpstr>Objawy</vt:lpstr>
      <vt:lpstr>Objawy okołoporodowe</vt:lpstr>
      <vt:lpstr>Niestabilność temperatury ciała</vt:lpstr>
      <vt:lpstr>Objawy ze strony układu oddechowego lub krążeniowego</vt:lpstr>
      <vt:lpstr>Objawy neurologiczne</vt:lpstr>
      <vt:lpstr>Pozostałe objawy</vt:lpstr>
      <vt:lpstr>Rozpoznanie</vt:lpstr>
      <vt:lpstr>Rozpoznanie</vt:lpstr>
      <vt:lpstr>Wykładniki laboratoryjne</vt:lpstr>
      <vt:lpstr>Rozpoznanie</vt:lpstr>
      <vt:lpstr>Antybiotykoterapia</vt:lpstr>
      <vt:lpstr>Antybiotykoterapia</vt:lpstr>
      <vt:lpstr>Antybiotykoterapia</vt:lpstr>
      <vt:lpstr>Rokowanie</vt:lpstr>
      <vt:lpstr>Profilaktyka GBS</vt:lpstr>
      <vt:lpstr>Profilaktyka GBS</vt:lpstr>
      <vt:lpstr>Profilaktyka GBS</vt:lpstr>
      <vt:lpstr>Profilaktyka GBS</vt:lpstr>
      <vt:lpstr>Profilaktyka GBS</vt:lpstr>
      <vt:lpstr>Profilaktyka GBS</vt:lpstr>
      <vt:lpstr>Posocznica – noworodek przedwcześnie urodzony</vt:lpstr>
      <vt:lpstr>Epidemiologia</vt:lpstr>
      <vt:lpstr>Czynnik zakaźny</vt:lpstr>
      <vt:lpstr>Czynnik zakaźny</vt:lpstr>
      <vt:lpstr>Patofizjologia</vt:lpstr>
      <vt:lpstr>Objawy</vt:lpstr>
      <vt:lpstr>Objawy</vt:lpstr>
      <vt:lpstr>Leczenie</vt:lpstr>
      <vt:lpstr>Zapobieganie</vt:lpstr>
      <vt:lpstr>Zapobieganie</vt:lpstr>
      <vt:lpstr>Zapobieganie</vt:lpstr>
      <vt:lpstr>Rokowanie</vt:lpstr>
      <vt:lpstr>Zaburzenia układu krążenia</vt:lpstr>
      <vt:lpstr>Drożny przewód tętniczy</vt:lpstr>
      <vt:lpstr>Drożny przewód tętniczy</vt:lpstr>
      <vt:lpstr>Drożny przewód tętniczy</vt:lpstr>
      <vt:lpstr>Drożny przewód tętniczy</vt:lpstr>
      <vt:lpstr>Drożny przewód tętniczy</vt:lpstr>
      <vt:lpstr>Drożny przewód tętniczy</vt:lpstr>
      <vt:lpstr>Drożny przewód tętniczy</vt:lpstr>
      <vt:lpstr>Hipotensja</vt:lpstr>
      <vt:lpstr>Hipotensja</vt:lpstr>
      <vt:lpstr>Prezentacja programu PowerPoint</vt:lpstr>
      <vt:lpstr>Hipotensja</vt:lpstr>
      <vt:lpstr>Hipotensja</vt:lpstr>
      <vt:lpstr>Hipotensja</vt:lpstr>
      <vt:lpstr>Hipotensja</vt:lpstr>
      <vt:lpstr>Hipotensja</vt:lpstr>
      <vt:lpstr>Tachykardia nadkomorowa</vt:lpstr>
      <vt:lpstr>Tachykardia nadkomorowa.</vt:lpstr>
      <vt:lpstr>Zaburzenia układu pokarmowego</vt:lpstr>
      <vt:lpstr>Martwicze zapalenie jelit</vt:lpstr>
      <vt:lpstr>Martwicze zapalenie jelit</vt:lpstr>
      <vt:lpstr>Martwicze zapalenie jelit</vt:lpstr>
      <vt:lpstr>Martwicze zapalenie jelit</vt:lpstr>
      <vt:lpstr>Martwicze zapalenie jelit</vt:lpstr>
      <vt:lpstr>Martwicze zapalenie jelit</vt:lpstr>
      <vt:lpstr>Martwicze zapalenie jelit</vt:lpstr>
      <vt:lpstr>Martwicze zapalenie jelit</vt:lpstr>
      <vt:lpstr>Martwicze zapalenie jelit</vt:lpstr>
      <vt:lpstr>Martwicze zapalenie jelit</vt:lpstr>
      <vt:lpstr>Martwicze zapalenie jelit</vt:lpstr>
      <vt:lpstr>Martwicze zapalenie jelit</vt:lpstr>
      <vt:lpstr>Martwicze zapalenie jelit</vt:lpstr>
      <vt:lpstr>Prezentacja programu PowerPoint</vt:lpstr>
      <vt:lpstr>Martwicze zapalenie jelit</vt:lpstr>
      <vt:lpstr>Martwicze zapalenie jelit</vt:lpstr>
      <vt:lpstr>Martwicze zapalenie jelit</vt:lpstr>
      <vt:lpstr>Martwicze zapalenie jelit</vt:lpstr>
      <vt:lpstr>Refluks żołądkowo-przełykowy</vt:lpstr>
      <vt:lpstr>Refluks żołądkowo-przełykowy</vt:lpstr>
      <vt:lpstr>Refluks żołądkowo-przełykowy</vt:lpstr>
      <vt:lpstr>Refluks żołądkowo-przełykowy</vt:lpstr>
      <vt:lpstr>Refluks żołądkowo-przełykowy</vt:lpstr>
      <vt:lpstr>Refluks żołądkowo-przełykowy</vt:lpstr>
      <vt:lpstr>Refluks żołądkowo-przełykowy</vt:lpstr>
      <vt:lpstr>Refluks żołądkowo-przełykowy</vt:lpstr>
      <vt:lpstr>Refluks żołądkowo-przełykowy</vt:lpstr>
      <vt:lpstr>Refluks żołądkowo-przełykowy</vt:lpstr>
      <vt:lpstr>Refluks żołądkowo-przełykowy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Ciąża przenoszona</dc:title>
  <dc:creator>Łukasz Karpiński</dc:creator>
  <cp:lastModifiedBy>User</cp:lastModifiedBy>
  <cp:revision>4</cp:revision>
  <cp:lastPrinted>2018-06-13T11:20:57Z</cp:lastPrinted>
  <dcterms:created xsi:type="dcterms:W3CDTF">2016-03-14T22:41:31Z</dcterms:created>
  <dcterms:modified xsi:type="dcterms:W3CDTF">2019-03-11T14:35:19Z</dcterms:modified>
</cp:coreProperties>
</file>